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92" r:id="rId1"/>
  </p:sldMasterIdLst>
  <p:notesMasterIdLst>
    <p:notesMasterId r:id="rId28"/>
  </p:notesMasterIdLst>
  <p:handoutMasterIdLst>
    <p:handoutMasterId r:id="rId29"/>
  </p:handoutMasterIdLst>
  <p:sldIdLst>
    <p:sldId id="570" r:id="rId2"/>
    <p:sldId id="601" r:id="rId3"/>
    <p:sldId id="573" r:id="rId4"/>
    <p:sldId id="569" r:id="rId5"/>
    <p:sldId id="608" r:id="rId6"/>
    <p:sldId id="565" r:id="rId7"/>
    <p:sldId id="591" r:id="rId8"/>
    <p:sldId id="598" r:id="rId9"/>
    <p:sldId id="578" r:id="rId10"/>
    <p:sldId id="587" r:id="rId11"/>
    <p:sldId id="589" r:id="rId12"/>
    <p:sldId id="595" r:id="rId13"/>
    <p:sldId id="572" r:id="rId14"/>
    <p:sldId id="607" r:id="rId15"/>
    <p:sldId id="606" r:id="rId16"/>
    <p:sldId id="596" r:id="rId17"/>
    <p:sldId id="579" r:id="rId18"/>
    <p:sldId id="603" r:id="rId19"/>
    <p:sldId id="567" r:id="rId20"/>
    <p:sldId id="597" r:id="rId21"/>
    <p:sldId id="604" r:id="rId22"/>
    <p:sldId id="582" r:id="rId23"/>
    <p:sldId id="585" r:id="rId24"/>
    <p:sldId id="605" r:id="rId25"/>
    <p:sldId id="581" r:id="rId26"/>
    <p:sldId id="561" r:id="rId27"/>
  </p:sldIdLst>
  <p:sldSz cx="9906000" cy="6858000" type="A4"/>
  <p:notesSz cx="6797675" cy="9926638"/>
  <p:defaultTextStyle>
    <a:defPPr>
      <a:defRPr lang="en-A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120">
          <p15:clr>
            <a:srgbClr val="A4A3A4"/>
          </p15:clr>
        </p15:guide>
        <p15:guide id="2" orient="horz" pos="3">
          <p15:clr>
            <a:srgbClr val="A4A3A4"/>
          </p15:clr>
        </p15:guide>
        <p15:guide id="3" orient="horz" pos="784">
          <p15:clr>
            <a:srgbClr val="A4A3A4"/>
          </p15:clr>
        </p15:guide>
        <p15:guide id="4" orient="horz" pos="3633">
          <p15:clr>
            <a:srgbClr val="A4A3A4"/>
          </p15:clr>
        </p15:guide>
        <p15:guide id="5" orient="horz" pos="580">
          <p15:clr>
            <a:srgbClr val="A4A3A4"/>
          </p15:clr>
        </p15:guide>
        <p15:guide id="6" pos="1001">
          <p15:clr>
            <a:srgbClr val="A4A3A4"/>
          </p15:clr>
        </p15:guide>
        <p15:guide id="7" pos="5905">
          <p15:clr>
            <a:srgbClr val="A4A3A4"/>
          </p15:clr>
        </p15:guide>
        <p15:guide id="8" pos="44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98F"/>
    <a:srgbClr val="0000FF"/>
    <a:srgbClr val="E92B39"/>
    <a:srgbClr val="17038D"/>
    <a:srgbClr val="FFDE9D"/>
    <a:srgbClr val="FFD175"/>
    <a:srgbClr val="CCFFFF"/>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89439" autoAdjust="0"/>
  </p:normalViewPr>
  <p:slideViewPr>
    <p:cSldViewPr snapToGrid="0">
      <p:cViewPr varScale="1">
        <p:scale>
          <a:sx n="71" d="100"/>
          <a:sy n="71" d="100"/>
        </p:scale>
        <p:origin x="-104" y="-312"/>
      </p:cViewPr>
      <p:guideLst>
        <p:guide orient="horz" pos="120"/>
        <p:guide orient="horz" pos="3"/>
        <p:guide orient="horz" pos="784"/>
        <p:guide orient="horz" pos="3633"/>
        <p:guide orient="horz" pos="580"/>
        <p:guide pos="1001"/>
        <p:guide pos="5905"/>
        <p:guide pos="449"/>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r>
              <a:rPr lang="en-US"/>
              <a:t>Number of Aircraft by Age</a:t>
            </a:r>
          </a:p>
          <a:p>
            <a:pPr>
              <a:defRPr sz="2200" b="0" i="0" u="none" strike="noStrike" kern="1200" cap="none" spc="0" normalizeH="0" baseline="0">
                <a:solidFill>
                  <a:schemeClr val="tx1">
                    <a:lumMod val="65000"/>
                    <a:lumOff val="35000"/>
                  </a:schemeClr>
                </a:solidFill>
                <a:latin typeface="+mj-lt"/>
                <a:ea typeface="+mj-ea"/>
                <a:cs typeface="+mj-cs"/>
              </a:defRPr>
            </a:pPr>
            <a:endParaRPr lang="en-US"/>
          </a:p>
        </c:rich>
      </c:tx>
      <c:layout/>
      <c:overlay val="0"/>
      <c:spPr>
        <a:noFill/>
        <a:ln>
          <a:noFill/>
        </a:ln>
        <a:effectLst/>
      </c:spPr>
    </c:title>
    <c:autoTitleDeleted val="0"/>
    <c:plotArea>
      <c:layout>
        <c:manualLayout>
          <c:layoutTarget val="inner"/>
          <c:xMode val="edge"/>
          <c:yMode val="edge"/>
          <c:x val="0.0433647883858268"/>
          <c:y val="0.249449151460443"/>
          <c:w val="0.931635211614173"/>
          <c:h val="0.466289471220448"/>
        </c:manualLayout>
      </c:layout>
      <c:barChart>
        <c:barDir val="col"/>
        <c:grouping val="clustered"/>
        <c:varyColors val="0"/>
        <c:ser>
          <c:idx val="0"/>
          <c:order val="0"/>
          <c:tx>
            <c:strRef>
              <c:f>Sheet1!$B$1</c:f>
              <c:strCache>
                <c:ptCount val="1"/>
                <c:pt idx="0">
                  <c:v>No. Aircraft</c:v>
                </c:pt>
              </c:strCache>
            </c:strRef>
          </c:tx>
          <c:spPr>
            <a:solidFill>
              <a:schemeClr val="accent1"/>
            </a:solidFill>
            <a:ln>
              <a:noFill/>
            </a:ln>
            <a:effectLst/>
          </c:spPr>
          <c:invertIfNegative val="0"/>
          <c:dPt>
            <c:idx val="4"/>
            <c:invertIfNegative val="0"/>
            <c:bubble3D val="0"/>
            <c:spPr>
              <a:solidFill>
                <a:srgbClr val="FF0000"/>
              </a:solidFill>
              <a:ln>
                <a:noFill/>
              </a:ln>
              <a:effectLst/>
            </c:spPr>
          </c:dPt>
          <c:cat>
            <c:strRef>
              <c:f>Sheet1!$A$2:$A$7</c:f>
              <c:strCache>
                <c:ptCount val="6"/>
                <c:pt idx="0">
                  <c:v>0-5 years</c:v>
                </c:pt>
                <c:pt idx="1">
                  <c:v>6-10 years</c:v>
                </c:pt>
                <c:pt idx="2">
                  <c:v>11-15 years</c:v>
                </c:pt>
                <c:pt idx="3">
                  <c:v>16-20 Years</c:v>
                </c:pt>
                <c:pt idx="4">
                  <c:v>21-25 years</c:v>
                </c:pt>
                <c:pt idx="5">
                  <c:v>26-30 years</c:v>
                </c:pt>
              </c:strCache>
            </c:strRef>
          </c:cat>
          <c:val>
            <c:numRef>
              <c:f>Sheet1!$B$2:$B$7</c:f>
              <c:numCache>
                <c:formatCode>General</c:formatCode>
                <c:ptCount val="6"/>
                <c:pt idx="0">
                  <c:v>0.0</c:v>
                </c:pt>
                <c:pt idx="1">
                  <c:v>0.0</c:v>
                </c:pt>
                <c:pt idx="2">
                  <c:v>0.0</c:v>
                </c:pt>
                <c:pt idx="3">
                  <c:v>4.0</c:v>
                </c:pt>
                <c:pt idx="4">
                  <c:v>1.0</c:v>
                </c:pt>
              </c:numCache>
            </c:numRef>
          </c:val>
        </c:ser>
        <c:dLbls>
          <c:showLegendKey val="0"/>
          <c:showVal val="0"/>
          <c:showCatName val="0"/>
          <c:showSerName val="0"/>
          <c:showPercent val="0"/>
          <c:showBubbleSize val="0"/>
        </c:dLbls>
        <c:gapWidth val="199"/>
        <c:axId val="2112698440"/>
        <c:axId val="2112700984"/>
      </c:barChart>
      <c:catAx>
        <c:axId val="2112698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2112700984"/>
        <c:crosses val="autoZero"/>
        <c:auto val="1"/>
        <c:lblAlgn val="ctr"/>
        <c:lblOffset val="100"/>
        <c:noMultiLvlLbl val="0"/>
      </c:catAx>
      <c:valAx>
        <c:axId val="211270098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126984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867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1113" y="-19050"/>
            <a:ext cx="2944812" cy="5207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defTabSz="817563" eaLnBrk="0" hangingPunct="0">
              <a:defRPr sz="900" i="1">
                <a:latin typeface="Times New Roman" pitchFamily="18" charset="0"/>
                <a:cs typeface="+mn-cs"/>
              </a:defRPr>
            </a:lvl1pPr>
          </a:lstStyle>
          <a:p>
            <a:pPr>
              <a:defRPr/>
            </a:pPr>
            <a:endParaRPr lang="en-AU" dirty="0"/>
          </a:p>
        </p:txBody>
      </p:sp>
      <p:sp>
        <p:nvSpPr>
          <p:cNvPr id="3075" name="Rectangle 3"/>
          <p:cNvSpPr>
            <a:spLocks noGrp="1" noChangeArrowheads="1"/>
          </p:cNvSpPr>
          <p:nvPr>
            <p:ph type="dt" idx="1"/>
          </p:nvPr>
        </p:nvSpPr>
        <p:spPr bwMode="auto">
          <a:xfrm>
            <a:off x="3841750" y="-19050"/>
            <a:ext cx="2944813" cy="5207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defTabSz="817563" eaLnBrk="0" hangingPunct="0">
              <a:defRPr sz="900" i="1">
                <a:latin typeface="Times New Roman" pitchFamily="18" charset="0"/>
                <a:cs typeface="+mn-cs"/>
              </a:defRPr>
            </a:lvl1pPr>
          </a:lstStyle>
          <a:p>
            <a:pPr>
              <a:defRPr/>
            </a:pPr>
            <a:fld id="{95343E38-DA3A-484F-98CB-08799B8D2040}" type="datetime8">
              <a:rPr lang="en-AU"/>
              <a:pPr>
                <a:defRPr/>
              </a:pPr>
              <a:t>30/05/16 06:50</a:t>
            </a:fld>
            <a:endParaRPr lang="en-AU" dirty="0"/>
          </a:p>
        </p:txBody>
      </p:sp>
      <p:sp>
        <p:nvSpPr>
          <p:cNvPr id="13316" name="Rectangle 4"/>
          <p:cNvSpPr>
            <a:spLocks noGrp="1" noRot="1" noChangeAspect="1" noChangeArrowheads="1" noTextEdit="1"/>
          </p:cNvSpPr>
          <p:nvPr>
            <p:ph type="sldImg" idx="2"/>
          </p:nvPr>
        </p:nvSpPr>
        <p:spPr bwMode="auto">
          <a:xfrm>
            <a:off x="731838" y="731838"/>
            <a:ext cx="5345112" cy="3700462"/>
          </a:xfrm>
          <a:prstGeom prst="rect">
            <a:avLst/>
          </a:prstGeom>
          <a:noFill/>
          <a:ln w="12700">
            <a:solidFill>
              <a:schemeClr val="tx1"/>
            </a:solidFill>
            <a:miter lim="800000"/>
            <a:headEnd/>
            <a:tailEnd/>
          </a:ln>
        </p:spPr>
      </p:sp>
      <p:sp>
        <p:nvSpPr>
          <p:cNvPr id="3077" name="Rectangle 5"/>
          <p:cNvSpPr>
            <a:spLocks noGrp="1" noChangeArrowheads="1"/>
          </p:cNvSpPr>
          <p:nvPr>
            <p:ph type="body" sz="quarter" idx="3"/>
          </p:nvPr>
        </p:nvSpPr>
        <p:spPr bwMode="auto">
          <a:xfrm>
            <a:off x="898525" y="4741863"/>
            <a:ext cx="5000625" cy="4456112"/>
          </a:xfrm>
          <a:prstGeom prst="rect">
            <a:avLst/>
          </a:prstGeom>
          <a:noFill/>
          <a:ln w="9525">
            <a:noFill/>
            <a:miter lim="800000"/>
            <a:headEnd/>
            <a:tailEnd/>
          </a:ln>
          <a:effectLst/>
        </p:spPr>
        <p:txBody>
          <a:bodyPr vert="horz" wrap="square" lIns="85725" tIns="42863" rIns="85725" bIns="42863" numCol="1" anchor="t" anchorCtr="0" compatLnSpc="1">
            <a:prstTxWarp prst="textNoShape">
              <a:avLst/>
            </a:prstTxWarp>
          </a:body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a:p>
            <a:pPr lvl="4"/>
            <a:r>
              <a:rPr lang="en-AU" noProof="0" smtClean="0"/>
              <a:t>Fifth level</a:t>
            </a:r>
          </a:p>
        </p:txBody>
      </p:sp>
      <p:sp>
        <p:nvSpPr>
          <p:cNvPr id="3078" name="Rectangle 6"/>
          <p:cNvSpPr>
            <a:spLocks noGrp="1" noChangeArrowheads="1"/>
          </p:cNvSpPr>
          <p:nvPr>
            <p:ph type="ftr" sz="quarter" idx="4"/>
          </p:nvPr>
        </p:nvSpPr>
        <p:spPr bwMode="auto">
          <a:xfrm>
            <a:off x="11113" y="9423400"/>
            <a:ext cx="2944812" cy="5207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defTabSz="817563" eaLnBrk="0" hangingPunct="0">
              <a:defRPr sz="900" i="1">
                <a:latin typeface="Times New Roman" pitchFamily="18" charset="0"/>
                <a:cs typeface="+mn-cs"/>
              </a:defRPr>
            </a:lvl1pPr>
          </a:lstStyle>
          <a:p>
            <a:pPr>
              <a:defRPr/>
            </a:pPr>
            <a:endParaRPr lang="en-AU" dirty="0"/>
          </a:p>
        </p:txBody>
      </p:sp>
      <p:sp>
        <p:nvSpPr>
          <p:cNvPr id="3079" name="Rectangle 7"/>
          <p:cNvSpPr>
            <a:spLocks noGrp="1" noChangeArrowheads="1"/>
          </p:cNvSpPr>
          <p:nvPr>
            <p:ph type="sldNum" sz="quarter" idx="5"/>
          </p:nvPr>
        </p:nvSpPr>
        <p:spPr bwMode="auto">
          <a:xfrm>
            <a:off x="3841750" y="9423400"/>
            <a:ext cx="2944813" cy="5207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defTabSz="817563" eaLnBrk="0" hangingPunct="0">
              <a:defRPr sz="900" i="1">
                <a:latin typeface="Times New Roman" pitchFamily="18" charset="0"/>
                <a:cs typeface="+mn-cs"/>
              </a:defRPr>
            </a:lvl1pPr>
          </a:lstStyle>
          <a:p>
            <a:pPr>
              <a:defRPr/>
            </a:pPr>
            <a:fld id="{9A66C71D-0B97-4D62-BE42-37A1039F1F04}" type="slidenum">
              <a:rPr lang="en-AU"/>
              <a:pPr>
                <a:defRPr/>
              </a:pPr>
              <a:t>‹#›</a:t>
            </a:fld>
            <a:endParaRPr lang="en-AU" dirty="0"/>
          </a:p>
        </p:txBody>
      </p:sp>
    </p:spTree>
    <p:extLst>
      <p:ext uri="{BB962C8B-B14F-4D97-AF65-F5344CB8AC3E}">
        <p14:creationId xmlns:p14="http://schemas.microsoft.com/office/powerpoint/2010/main" val="1861123879"/>
      </p:ext>
    </p:extLst>
  </p:cSld>
  <p:clrMap bg1="lt1" tx1="dk1" bg2="lt2" tx2="dk2" accent1="accent1" accent2="accent2" accent3="accent3" accent4="accent4" accent5="accent5" accent6="accent6" hlink="hlink" folHlink="folHlink"/>
  <p:hf hdr="0" ftr="0"/>
  <p:notesStyle>
    <a:lvl1pPr algn="l" defTabSz="839788"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38150" algn="l" defTabSz="839788"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876300" algn="l" defTabSz="839788"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16038" algn="l" defTabSz="839788"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754188" algn="l" defTabSz="839788"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s://en.wikipedia.org/wiki/Nauru"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AU" baseline="30000" dirty="0" smtClean="0">
                <a:hlinkClick r:id="rId3"/>
              </a:rPr>
              <a:t>]</a:t>
            </a:r>
            <a:r>
              <a:rPr lang="en-AU" dirty="0" smtClean="0"/>
              <a:t> Nauru is a 21 square kilometres in</a:t>
            </a:r>
            <a:r>
              <a:rPr lang="en-AU" baseline="0" dirty="0" smtClean="0"/>
              <a:t> size…you can drive the circumference in about 25 minutes</a:t>
            </a:r>
          </a:p>
          <a:p>
            <a:pPr rtl="0"/>
            <a:r>
              <a:rPr lang="en-AU" baseline="0" dirty="0" smtClean="0"/>
              <a:t>Nauru has a population of 10,000… this is definitely not a big market for an airline. </a:t>
            </a:r>
            <a:endParaRPr lang="en-AU" dirty="0"/>
          </a:p>
        </p:txBody>
      </p:sp>
      <p:sp>
        <p:nvSpPr>
          <p:cNvPr id="4" name="Date Placeholder 3"/>
          <p:cNvSpPr>
            <a:spLocks noGrp="1"/>
          </p:cNvSpPr>
          <p:nvPr>
            <p:ph type="dt" idx="10"/>
          </p:nvPr>
        </p:nvSpPr>
        <p:spPr/>
        <p:txBody>
          <a:bodyPr/>
          <a:lstStyle/>
          <a:p>
            <a:pPr>
              <a:defRPr/>
            </a:pPr>
            <a:fld id="{95343E38-DA3A-484F-98CB-08799B8D2040}" type="datetime8">
              <a:rPr lang="en-AU" smtClean="0"/>
              <a:pPr>
                <a:defRPr/>
              </a:pPr>
              <a:t>30/05/16 06:50</a:t>
            </a:fld>
            <a:endParaRPr lang="en-AU" dirty="0"/>
          </a:p>
        </p:txBody>
      </p:sp>
      <p:sp>
        <p:nvSpPr>
          <p:cNvPr id="5" name="Slide Number Placeholder 4"/>
          <p:cNvSpPr>
            <a:spLocks noGrp="1"/>
          </p:cNvSpPr>
          <p:nvPr>
            <p:ph type="sldNum" sz="quarter" idx="11"/>
          </p:nvPr>
        </p:nvSpPr>
        <p:spPr/>
        <p:txBody>
          <a:bodyPr/>
          <a:lstStyle/>
          <a:p>
            <a:pPr>
              <a:defRPr/>
            </a:pPr>
            <a:fld id="{9A66C71D-0B97-4D62-BE42-37A1039F1F04}" type="slidenum">
              <a:rPr lang="en-AU" smtClean="0"/>
              <a:pPr>
                <a:defRPr/>
              </a:pPr>
              <a:t>2</a:t>
            </a:fld>
            <a:endParaRPr lang="en-AU" dirty="0"/>
          </a:p>
        </p:txBody>
      </p:sp>
    </p:spTree>
    <p:extLst>
      <p:ext uri="{BB962C8B-B14F-4D97-AF65-F5344CB8AC3E}">
        <p14:creationId xmlns:p14="http://schemas.microsoft.com/office/powerpoint/2010/main" val="86510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With</a:t>
            </a:r>
            <a:r>
              <a:rPr lang="en-AU" baseline="0" dirty="0" smtClean="0"/>
              <a:t> the additional flying that has been built up as late, we have now a fleet of 5 planes, four passenger aircraft and the full freight aircraft</a:t>
            </a:r>
            <a:endParaRPr lang="en-AU" dirty="0"/>
          </a:p>
        </p:txBody>
      </p:sp>
      <p:sp>
        <p:nvSpPr>
          <p:cNvPr id="4" name="Date Placeholder 3"/>
          <p:cNvSpPr>
            <a:spLocks noGrp="1"/>
          </p:cNvSpPr>
          <p:nvPr>
            <p:ph type="dt" idx="10"/>
          </p:nvPr>
        </p:nvSpPr>
        <p:spPr/>
        <p:txBody>
          <a:bodyPr/>
          <a:lstStyle/>
          <a:p>
            <a:pPr>
              <a:defRPr/>
            </a:pPr>
            <a:fld id="{95343E38-DA3A-484F-98CB-08799B8D2040}" type="datetime8">
              <a:rPr lang="en-AU" smtClean="0"/>
              <a:pPr>
                <a:defRPr/>
              </a:pPr>
              <a:t>30/05/16 06:50</a:t>
            </a:fld>
            <a:endParaRPr lang="en-AU" dirty="0"/>
          </a:p>
        </p:txBody>
      </p:sp>
      <p:sp>
        <p:nvSpPr>
          <p:cNvPr id="5" name="Slide Number Placeholder 4"/>
          <p:cNvSpPr>
            <a:spLocks noGrp="1"/>
          </p:cNvSpPr>
          <p:nvPr>
            <p:ph type="sldNum" sz="quarter" idx="11"/>
          </p:nvPr>
        </p:nvSpPr>
        <p:spPr/>
        <p:txBody>
          <a:bodyPr/>
          <a:lstStyle/>
          <a:p>
            <a:pPr>
              <a:defRPr/>
            </a:pPr>
            <a:fld id="{9A66C71D-0B97-4D62-BE42-37A1039F1F04}" type="slidenum">
              <a:rPr lang="en-AU" smtClean="0"/>
              <a:pPr>
                <a:defRPr/>
              </a:pPr>
              <a:t>16</a:t>
            </a:fld>
            <a:endParaRPr lang="en-AU" dirty="0"/>
          </a:p>
        </p:txBody>
      </p:sp>
    </p:spTree>
    <p:extLst>
      <p:ext uri="{BB962C8B-B14F-4D97-AF65-F5344CB8AC3E}">
        <p14:creationId xmlns:p14="http://schemas.microsoft.com/office/powerpoint/2010/main" val="617276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…and there is the ‘fleet’…</a:t>
            </a:r>
            <a:endParaRPr lang="en-AU" dirty="0"/>
          </a:p>
        </p:txBody>
      </p:sp>
      <p:sp>
        <p:nvSpPr>
          <p:cNvPr id="4" name="Date Placeholder 3"/>
          <p:cNvSpPr>
            <a:spLocks noGrp="1"/>
          </p:cNvSpPr>
          <p:nvPr>
            <p:ph type="dt" idx="10"/>
          </p:nvPr>
        </p:nvSpPr>
        <p:spPr/>
        <p:txBody>
          <a:bodyPr/>
          <a:lstStyle/>
          <a:p>
            <a:pPr>
              <a:defRPr/>
            </a:pPr>
            <a:fld id="{95343E38-DA3A-484F-98CB-08799B8D2040}" type="datetime8">
              <a:rPr lang="en-AU" smtClean="0"/>
              <a:pPr>
                <a:defRPr/>
              </a:pPr>
              <a:t>30/05/16 06:50</a:t>
            </a:fld>
            <a:endParaRPr lang="en-AU" dirty="0"/>
          </a:p>
        </p:txBody>
      </p:sp>
      <p:sp>
        <p:nvSpPr>
          <p:cNvPr id="5" name="Slide Number Placeholder 4"/>
          <p:cNvSpPr>
            <a:spLocks noGrp="1"/>
          </p:cNvSpPr>
          <p:nvPr>
            <p:ph type="sldNum" sz="quarter" idx="11"/>
          </p:nvPr>
        </p:nvSpPr>
        <p:spPr/>
        <p:txBody>
          <a:bodyPr/>
          <a:lstStyle/>
          <a:p>
            <a:pPr>
              <a:defRPr/>
            </a:pPr>
            <a:fld id="{9A66C71D-0B97-4D62-BE42-37A1039F1F04}" type="slidenum">
              <a:rPr lang="en-AU" smtClean="0"/>
              <a:pPr>
                <a:defRPr/>
              </a:pPr>
              <a:t>18</a:t>
            </a:fld>
            <a:endParaRPr lang="en-AU" dirty="0"/>
          </a:p>
        </p:txBody>
      </p:sp>
    </p:spTree>
    <p:extLst>
      <p:ext uri="{BB962C8B-B14F-4D97-AF65-F5344CB8AC3E}">
        <p14:creationId xmlns:p14="http://schemas.microsoft.com/office/powerpoint/2010/main" val="603105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The freight work is also a new opportunity for the airline</a:t>
            </a:r>
            <a:r>
              <a:rPr lang="en-AU" baseline="0" dirty="0" smtClean="0"/>
              <a:t> in provisioning Nauru and neighbours with its import needs, especially perishable food stuffs and medical supplies and equipment.</a:t>
            </a:r>
          </a:p>
          <a:p>
            <a:r>
              <a:rPr lang="en-AU" baseline="0" dirty="0" smtClean="0"/>
              <a:t>Also the export from selected countries of fresh tuna for the major world markets</a:t>
            </a:r>
            <a:endParaRPr lang="en-AU" dirty="0"/>
          </a:p>
        </p:txBody>
      </p:sp>
      <p:sp>
        <p:nvSpPr>
          <p:cNvPr id="4" name="Date Placeholder 3"/>
          <p:cNvSpPr>
            <a:spLocks noGrp="1"/>
          </p:cNvSpPr>
          <p:nvPr>
            <p:ph type="dt" idx="10"/>
          </p:nvPr>
        </p:nvSpPr>
        <p:spPr/>
        <p:txBody>
          <a:bodyPr/>
          <a:lstStyle/>
          <a:p>
            <a:pPr>
              <a:defRPr/>
            </a:pPr>
            <a:fld id="{95343E38-DA3A-484F-98CB-08799B8D2040}" type="datetime8">
              <a:rPr lang="en-AU" smtClean="0"/>
              <a:pPr>
                <a:defRPr/>
              </a:pPr>
              <a:t>30/05/16 06:50</a:t>
            </a:fld>
            <a:endParaRPr lang="en-AU" dirty="0"/>
          </a:p>
        </p:txBody>
      </p:sp>
      <p:sp>
        <p:nvSpPr>
          <p:cNvPr id="5" name="Slide Number Placeholder 4"/>
          <p:cNvSpPr>
            <a:spLocks noGrp="1"/>
          </p:cNvSpPr>
          <p:nvPr>
            <p:ph type="sldNum" sz="quarter" idx="11"/>
          </p:nvPr>
        </p:nvSpPr>
        <p:spPr/>
        <p:txBody>
          <a:bodyPr/>
          <a:lstStyle/>
          <a:p>
            <a:pPr>
              <a:defRPr/>
            </a:pPr>
            <a:fld id="{9A66C71D-0B97-4D62-BE42-37A1039F1F04}" type="slidenum">
              <a:rPr lang="en-AU" smtClean="0"/>
              <a:pPr>
                <a:defRPr/>
              </a:pPr>
              <a:t>21</a:t>
            </a:fld>
            <a:endParaRPr lang="en-AU" dirty="0"/>
          </a:p>
        </p:txBody>
      </p:sp>
    </p:spTree>
    <p:extLst>
      <p:ext uri="{BB962C8B-B14F-4D97-AF65-F5344CB8AC3E}">
        <p14:creationId xmlns:p14="http://schemas.microsoft.com/office/powerpoint/2010/main" val="4203823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….We also continue to develop the travel agency….</a:t>
            </a:r>
            <a:endParaRPr lang="en-AU" dirty="0"/>
          </a:p>
        </p:txBody>
      </p:sp>
      <p:sp>
        <p:nvSpPr>
          <p:cNvPr id="4" name="Date Placeholder 3"/>
          <p:cNvSpPr>
            <a:spLocks noGrp="1"/>
          </p:cNvSpPr>
          <p:nvPr>
            <p:ph type="dt" idx="10"/>
          </p:nvPr>
        </p:nvSpPr>
        <p:spPr/>
        <p:txBody>
          <a:bodyPr/>
          <a:lstStyle/>
          <a:p>
            <a:pPr>
              <a:defRPr/>
            </a:pPr>
            <a:fld id="{95343E38-DA3A-484F-98CB-08799B8D2040}" type="datetime8">
              <a:rPr lang="en-AU" smtClean="0"/>
              <a:pPr>
                <a:defRPr/>
              </a:pPr>
              <a:t>30/05/16 06:50</a:t>
            </a:fld>
            <a:endParaRPr lang="en-AU" dirty="0"/>
          </a:p>
        </p:txBody>
      </p:sp>
      <p:sp>
        <p:nvSpPr>
          <p:cNvPr id="5" name="Slide Number Placeholder 4"/>
          <p:cNvSpPr>
            <a:spLocks noGrp="1"/>
          </p:cNvSpPr>
          <p:nvPr>
            <p:ph type="sldNum" sz="quarter" idx="11"/>
          </p:nvPr>
        </p:nvSpPr>
        <p:spPr/>
        <p:txBody>
          <a:bodyPr/>
          <a:lstStyle/>
          <a:p>
            <a:pPr>
              <a:defRPr/>
            </a:pPr>
            <a:fld id="{9A66C71D-0B97-4D62-BE42-37A1039F1F04}" type="slidenum">
              <a:rPr lang="en-AU" smtClean="0"/>
              <a:pPr>
                <a:defRPr/>
              </a:pPr>
              <a:t>22</a:t>
            </a:fld>
            <a:endParaRPr lang="en-AU" dirty="0"/>
          </a:p>
        </p:txBody>
      </p:sp>
    </p:spTree>
    <p:extLst>
      <p:ext uri="{BB962C8B-B14F-4D97-AF65-F5344CB8AC3E}">
        <p14:creationId xmlns:p14="http://schemas.microsoft.com/office/powerpoint/2010/main" val="2206338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With a small island, some creative</a:t>
            </a:r>
            <a:r>
              <a:rPr lang="en-AU" baseline="0" dirty="0" smtClean="0"/>
              <a:t> thinking has to go into developing a runway long enough for jet aircraft….INTO the Water….</a:t>
            </a:r>
          </a:p>
          <a:p>
            <a:r>
              <a:rPr lang="en-AU" dirty="0" smtClean="0"/>
              <a:t>Initial development of Nauru’s landing facilities came out of the Japanese occupation in WW2.</a:t>
            </a:r>
          </a:p>
          <a:p>
            <a:r>
              <a:rPr lang="en-AU" dirty="0" smtClean="0"/>
              <a:t>After the war the strip was used by the local AFL competition (Nauruans are mad about AFL)</a:t>
            </a:r>
          </a:p>
          <a:p>
            <a:r>
              <a:rPr lang="en-AU" dirty="0" smtClean="0"/>
              <a:t>It was lengthened  in the early 90’s…I suspect,</a:t>
            </a:r>
            <a:r>
              <a:rPr lang="en-AU" baseline="0" dirty="0" smtClean="0"/>
              <a:t> when flights are not scheduled it still acts as a venue for AFL</a:t>
            </a:r>
            <a:endParaRPr lang="en-AU" dirty="0"/>
          </a:p>
        </p:txBody>
      </p:sp>
      <p:sp>
        <p:nvSpPr>
          <p:cNvPr id="4" name="Date Placeholder 3"/>
          <p:cNvSpPr>
            <a:spLocks noGrp="1"/>
          </p:cNvSpPr>
          <p:nvPr>
            <p:ph type="dt" idx="10"/>
          </p:nvPr>
        </p:nvSpPr>
        <p:spPr/>
        <p:txBody>
          <a:bodyPr/>
          <a:lstStyle/>
          <a:p>
            <a:pPr>
              <a:defRPr/>
            </a:pPr>
            <a:fld id="{95343E38-DA3A-484F-98CB-08799B8D2040}" type="datetime8">
              <a:rPr lang="en-AU" smtClean="0"/>
              <a:pPr>
                <a:defRPr/>
              </a:pPr>
              <a:t>30/05/16 06:50</a:t>
            </a:fld>
            <a:endParaRPr lang="en-AU" dirty="0"/>
          </a:p>
        </p:txBody>
      </p:sp>
      <p:sp>
        <p:nvSpPr>
          <p:cNvPr id="5" name="Slide Number Placeholder 4"/>
          <p:cNvSpPr>
            <a:spLocks noGrp="1"/>
          </p:cNvSpPr>
          <p:nvPr>
            <p:ph type="sldNum" sz="quarter" idx="11"/>
          </p:nvPr>
        </p:nvSpPr>
        <p:spPr/>
        <p:txBody>
          <a:bodyPr/>
          <a:lstStyle/>
          <a:p>
            <a:pPr>
              <a:defRPr/>
            </a:pPr>
            <a:fld id="{9A66C71D-0B97-4D62-BE42-37A1039F1F04}" type="slidenum">
              <a:rPr lang="en-AU" smtClean="0"/>
              <a:pPr>
                <a:defRPr/>
              </a:pPr>
              <a:t>3</a:t>
            </a:fld>
            <a:endParaRPr lang="en-AU" dirty="0"/>
          </a:p>
        </p:txBody>
      </p:sp>
    </p:spTree>
    <p:extLst>
      <p:ext uri="{BB962C8B-B14F-4D97-AF65-F5344CB8AC3E}">
        <p14:creationId xmlns:p14="http://schemas.microsoft.com/office/powerpoint/2010/main" val="3304837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NAC has utilised</a:t>
            </a:r>
            <a:r>
              <a:rPr lang="en-AU" baseline="0" dirty="0" smtClean="0"/>
              <a:t> 3 trading names during its history.</a:t>
            </a:r>
          </a:p>
          <a:p>
            <a:r>
              <a:rPr lang="en-AU" baseline="0" dirty="0" smtClean="0"/>
              <a:t>This is normally a </a:t>
            </a:r>
            <a:r>
              <a:rPr lang="en-AU" baseline="0" dirty="0" err="1" smtClean="0"/>
              <a:t>NoNo</a:t>
            </a:r>
            <a:r>
              <a:rPr lang="en-AU" baseline="0" dirty="0" smtClean="0"/>
              <a:t>…ask any branding expert…it’s a branding nightmare…but there were reasons for this</a:t>
            </a:r>
          </a:p>
          <a:p>
            <a:r>
              <a:rPr lang="en-AU" baseline="0" dirty="0" smtClean="0"/>
              <a:t>Air Nauru was the foundation of the airlines technical operations, even as they are today</a:t>
            </a:r>
          </a:p>
          <a:p>
            <a:r>
              <a:rPr lang="en-AU" dirty="0" smtClean="0"/>
              <a:t>First flights of Air Nauru occurred just after Nauru gained independence in 1968</a:t>
            </a:r>
            <a:r>
              <a:rPr lang="en-AU" baseline="0" dirty="0" smtClean="0"/>
              <a:t> ….Nauru – Honiara- Noumea- Brisbane</a:t>
            </a:r>
            <a:endParaRPr lang="en-AU" dirty="0"/>
          </a:p>
        </p:txBody>
      </p:sp>
      <p:sp>
        <p:nvSpPr>
          <p:cNvPr id="4" name="Date Placeholder 3"/>
          <p:cNvSpPr>
            <a:spLocks noGrp="1"/>
          </p:cNvSpPr>
          <p:nvPr>
            <p:ph type="dt" idx="10"/>
          </p:nvPr>
        </p:nvSpPr>
        <p:spPr/>
        <p:txBody>
          <a:bodyPr/>
          <a:lstStyle/>
          <a:p>
            <a:pPr>
              <a:defRPr/>
            </a:pPr>
            <a:fld id="{95343E38-DA3A-484F-98CB-08799B8D2040}" type="datetime8">
              <a:rPr lang="en-AU" smtClean="0"/>
              <a:pPr>
                <a:defRPr/>
              </a:pPr>
              <a:t>30/05/16 06:50</a:t>
            </a:fld>
            <a:endParaRPr lang="en-AU" dirty="0"/>
          </a:p>
        </p:txBody>
      </p:sp>
      <p:sp>
        <p:nvSpPr>
          <p:cNvPr id="5" name="Slide Number Placeholder 4"/>
          <p:cNvSpPr>
            <a:spLocks noGrp="1"/>
          </p:cNvSpPr>
          <p:nvPr>
            <p:ph type="sldNum" sz="quarter" idx="11"/>
          </p:nvPr>
        </p:nvSpPr>
        <p:spPr/>
        <p:txBody>
          <a:bodyPr/>
          <a:lstStyle/>
          <a:p>
            <a:pPr>
              <a:defRPr/>
            </a:pPr>
            <a:fld id="{9A66C71D-0B97-4D62-BE42-37A1039F1F04}" type="slidenum">
              <a:rPr lang="en-AU" smtClean="0"/>
              <a:pPr>
                <a:defRPr/>
              </a:pPr>
              <a:t>4</a:t>
            </a:fld>
            <a:endParaRPr lang="en-AU"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As the years went on, the flying expanded quite spectacularly throughout the Central</a:t>
            </a:r>
            <a:r>
              <a:rPr lang="en-AU" baseline="0" dirty="0" smtClean="0"/>
              <a:t> Pacific and Asia….this gave the airline great operational experience, but not great commercial experience, because the flights were largely empty….but it didn’t matter because all this development was underwritten by Nauru’s phosphate export wealth. HOWEVER, once that wealth started to decline, (which it did just as spectacularly in the mid to late 90’s) then all this flying was a MAJOR problem…it simply was not sustainable</a:t>
            </a:r>
          </a:p>
          <a:p>
            <a:r>
              <a:rPr lang="en-AU" baseline="0" dirty="0" smtClean="0"/>
              <a:t>In December 2005 at the height of Nauru’s financial woes, aircraft VH-RON, Air Nauru’s one and only remaining aircraft, was the subject of re-possession…THUD, there is no more ‘sinking feeling for an Airline CEO to have the keys taken of your last plane</a:t>
            </a:r>
            <a:endParaRPr lang="en-AU" dirty="0"/>
          </a:p>
        </p:txBody>
      </p:sp>
      <p:sp>
        <p:nvSpPr>
          <p:cNvPr id="4" name="Date Placeholder 3"/>
          <p:cNvSpPr>
            <a:spLocks noGrp="1"/>
          </p:cNvSpPr>
          <p:nvPr>
            <p:ph type="dt" idx="10"/>
          </p:nvPr>
        </p:nvSpPr>
        <p:spPr/>
        <p:txBody>
          <a:bodyPr/>
          <a:lstStyle/>
          <a:p>
            <a:pPr>
              <a:defRPr/>
            </a:pPr>
            <a:fld id="{95343E38-DA3A-484F-98CB-08799B8D2040}" type="datetime8">
              <a:rPr lang="en-AU" smtClean="0"/>
              <a:pPr>
                <a:defRPr/>
              </a:pPr>
              <a:t>30/05/16 06:50</a:t>
            </a:fld>
            <a:endParaRPr lang="en-AU" dirty="0"/>
          </a:p>
        </p:txBody>
      </p:sp>
      <p:sp>
        <p:nvSpPr>
          <p:cNvPr id="5" name="Slide Number Placeholder 4"/>
          <p:cNvSpPr>
            <a:spLocks noGrp="1"/>
          </p:cNvSpPr>
          <p:nvPr>
            <p:ph type="sldNum" sz="quarter" idx="11"/>
          </p:nvPr>
        </p:nvSpPr>
        <p:spPr/>
        <p:txBody>
          <a:bodyPr/>
          <a:lstStyle/>
          <a:p>
            <a:pPr>
              <a:defRPr/>
            </a:pPr>
            <a:fld id="{9A66C71D-0B97-4D62-BE42-37A1039F1F04}" type="slidenum">
              <a:rPr lang="en-AU" smtClean="0"/>
              <a:pPr>
                <a:defRPr/>
              </a:pPr>
              <a:t>5</a:t>
            </a:fld>
            <a:endParaRPr lang="en-AU" dirty="0"/>
          </a:p>
        </p:txBody>
      </p:sp>
    </p:spTree>
    <p:extLst>
      <p:ext uri="{BB962C8B-B14F-4D97-AF65-F5344CB8AC3E}">
        <p14:creationId xmlns:p14="http://schemas.microsoft.com/office/powerpoint/2010/main" val="1784434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NAC has utilised</a:t>
            </a:r>
            <a:r>
              <a:rPr lang="en-AU" baseline="0" dirty="0" smtClean="0"/>
              <a:t> 3 trading names during its history.</a:t>
            </a:r>
          </a:p>
          <a:p>
            <a:r>
              <a:rPr lang="en-AU" baseline="0" dirty="0" smtClean="0"/>
              <a:t>This is normally a </a:t>
            </a:r>
            <a:r>
              <a:rPr lang="en-AU" baseline="0" dirty="0" err="1" smtClean="0"/>
              <a:t>NoNo</a:t>
            </a:r>
            <a:r>
              <a:rPr lang="en-AU" baseline="0" dirty="0" smtClean="0"/>
              <a:t>…ask any branding expert…it’s a branding nightmare…but there were reasons for this</a:t>
            </a:r>
          </a:p>
          <a:p>
            <a:r>
              <a:rPr lang="en-AU" baseline="0" dirty="0" smtClean="0"/>
              <a:t>Air Nauru was the foundation of the airlines technical operations, even as they are today</a:t>
            </a:r>
          </a:p>
          <a:p>
            <a:r>
              <a:rPr lang="en-AU" dirty="0" smtClean="0"/>
              <a:t>First flights of Air Nauru occurred just after Nauru gained independence in 1968</a:t>
            </a:r>
            <a:r>
              <a:rPr lang="en-AU" baseline="0" dirty="0" smtClean="0"/>
              <a:t> ….Nauru – Honiara- Noumea- Brisbane</a:t>
            </a:r>
            <a:endParaRPr lang="en-AU" dirty="0"/>
          </a:p>
        </p:txBody>
      </p:sp>
      <p:sp>
        <p:nvSpPr>
          <p:cNvPr id="4" name="Date Placeholder 3"/>
          <p:cNvSpPr>
            <a:spLocks noGrp="1"/>
          </p:cNvSpPr>
          <p:nvPr>
            <p:ph type="dt" idx="10"/>
          </p:nvPr>
        </p:nvSpPr>
        <p:spPr/>
        <p:txBody>
          <a:bodyPr/>
          <a:lstStyle/>
          <a:p>
            <a:pPr>
              <a:defRPr/>
            </a:pPr>
            <a:fld id="{95343E38-DA3A-484F-98CB-08799B8D2040}" type="datetime8">
              <a:rPr lang="en-AU" smtClean="0"/>
              <a:pPr>
                <a:defRPr/>
              </a:pPr>
              <a:t>30/05/16 06:50</a:t>
            </a:fld>
            <a:endParaRPr lang="en-AU" dirty="0"/>
          </a:p>
        </p:txBody>
      </p:sp>
      <p:sp>
        <p:nvSpPr>
          <p:cNvPr id="5" name="Slide Number Placeholder 4"/>
          <p:cNvSpPr>
            <a:spLocks noGrp="1"/>
          </p:cNvSpPr>
          <p:nvPr>
            <p:ph type="sldNum" sz="quarter" idx="11"/>
          </p:nvPr>
        </p:nvSpPr>
        <p:spPr/>
        <p:txBody>
          <a:bodyPr/>
          <a:lstStyle/>
          <a:p>
            <a:pPr>
              <a:defRPr/>
            </a:pPr>
            <a:fld id="{9A66C71D-0B97-4D62-BE42-37A1039F1F04}" type="slidenum">
              <a:rPr lang="en-AU" smtClean="0"/>
              <a:pPr>
                <a:defRPr/>
              </a:pPr>
              <a:t>7</a:t>
            </a:fld>
            <a:endParaRPr lang="en-AU" dirty="0"/>
          </a:p>
        </p:txBody>
      </p:sp>
    </p:spTree>
    <p:extLst>
      <p:ext uri="{BB962C8B-B14F-4D97-AF65-F5344CB8AC3E}">
        <p14:creationId xmlns:p14="http://schemas.microsoft.com/office/powerpoint/2010/main" val="1141308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So we conceived the concept of Our Airline in mid 2006 on the premise of a new-found co-operation amongst a family of smaller airlines. </a:t>
            </a:r>
          </a:p>
          <a:p>
            <a:r>
              <a:rPr lang="en-AU" dirty="0" smtClean="0"/>
              <a:t>Let Our Airline be Your Airline….that is let us do the work</a:t>
            </a:r>
            <a:r>
              <a:rPr lang="en-AU" baseline="0" dirty="0" smtClean="0"/>
              <a:t> that don’t have the time or capability of doing…let us fly, on your behalf</a:t>
            </a:r>
            <a:endParaRPr lang="en-AU" dirty="0"/>
          </a:p>
        </p:txBody>
      </p:sp>
      <p:sp>
        <p:nvSpPr>
          <p:cNvPr id="4" name="Date Placeholder 3"/>
          <p:cNvSpPr>
            <a:spLocks noGrp="1"/>
          </p:cNvSpPr>
          <p:nvPr>
            <p:ph type="dt" idx="10"/>
          </p:nvPr>
        </p:nvSpPr>
        <p:spPr/>
        <p:txBody>
          <a:bodyPr/>
          <a:lstStyle/>
          <a:p>
            <a:pPr>
              <a:defRPr/>
            </a:pPr>
            <a:fld id="{95343E38-DA3A-484F-98CB-08799B8D2040}" type="datetime8">
              <a:rPr lang="en-AU" smtClean="0"/>
              <a:pPr>
                <a:defRPr/>
              </a:pPr>
              <a:t>30/05/16 06:50</a:t>
            </a:fld>
            <a:endParaRPr lang="en-AU" dirty="0"/>
          </a:p>
        </p:txBody>
      </p:sp>
      <p:sp>
        <p:nvSpPr>
          <p:cNvPr id="5" name="Slide Number Placeholder 4"/>
          <p:cNvSpPr>
            <a:spLocks noGrp="1"/>
          </p:cNvSpPr>
          <p:nvPr>
            <p:ph type="sldNum" sz="quarter" idx="11"/>
          </p:nvPr>
        </p:nvSpPr>
        <p:spPr/>
        <p:txBody>
          <a:bodyPr/>
          <a:lstStyle/>
          <a:p>
            <a:pPr>
              <a:defRPr/>
            </a:pPr>
            <a:fld id="{9A66C71D-0B97-4D62-BE42-37A1039F1F04}" type="slidenum">
              <a:rPr lang="en-AU" smtClean="0"/>
              <a:pPr>
                <a:defRPr/>
              </a:pPr>
              <a:t>8</a:t>
            </a:fld>
            <a:endParaRPr lang="en-AU" dirty="0"/>
          </a:p>
        </p:txBody>
      </p:sp>
    </p:spTree>
    <p:extLst>
      <p:ext uri="{BB962C8B-B14F-4D97-AF65-F5344CB8AC3E}">
        <p14:creationId xmlns:p14="http://schemas.microsoft.com/office/powerpoint/2010/main" val="3089811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…..Secured an aircraft through “donor support to Nauru”….New partnerships had to be established…wasn’t easy because our reputation over losing our plane to the sheriff</a:t>
            </a:r>
            <a:r>
              <a:rPr lang="en-AU" baseline="0" dirty="0" smtClean="0"/>
              <a:t> was way down, but we still had our Australian AOC, and the partners needed us for our operational experience</a:t>
            </a:r>
            <a:endParaRPr lang="en-AU" dirty="0"/>
          </a:p>
        </p:txBody>
      </p:sp>
      <p:sp>
        <p:nvSpPr>
          <p:cNvPr id="4" name="Date Placeholder 3"/>
          <p:cNvSpPr>
            <a:spLocks noGrp="1"/>
          </p:cNvSpPr>
          <p:nvPr>
            <p:ph type="dt" idx="10"/>
          </p:nvPr>
        </p:nvSpPr>
        <p:spPr/>
        <p:txBody>
          <a:bodyPr/>
          <a:lstStyle/>
          <a:p>
            <a:pPr>
              <a:defRPr/>
            </a:pPr>
            <a:fld id="{95343E38-DA3A-484F-98CB-08799B8D2040}" type="datetime8">
              <a:rPr lang="en-AU" smtClean="0"/>
              <a:pPr>
                <a:defRPr/>
              </a:pPr>
              <a:t>30/05/16 06:50</a:t>
            </a:fld>
            <a:endParaRPr lang="en-AU" dirty="0"/>
          </a:p>
        </p:txBody>
      </p:sp>
      <p:sp>
        <p:nvSpPr>
          <p:cNvPr id="5" name="Slide Number Placeholder 4"/>
          <p:cNvSpPr>
            <a:spLocks noGrp="1"/>
          </p:cNvSpPr>
          <p:nvPr>
            <p:ph type="sldNum" sz="quarter" idx="11"/>
          </p:nvPr>
        </p:nvSpPr>
        <p:spPr/>
        <p:txBody>
          <a:bodyPr/>
          <a:lstStyle/>
          <a:p>
            <a:pPr>
              <a:defRPr/>
            </a:pPr>
            <a:fld id="{9A66C71D-0B97-4D62-BE42-37A1039F1F04}" type="slidenum">
              <a:rPr lang="en-AU" smtClean="0"/>
              <a:pPr>
                <a:defRPr/>
              </a:pPr>
              <a:t>9</a:t>
            </a:fld>
            <a:endParaRPr lang="en-AU" dirty="0"/>
          </a:p>
        </p:txBody>
      </p:sp>
    </p:spTree>
    <p:extLst>
      <p:ext uri="{BB962C8B-B14F-4D97-AF65-F5344CB8AC3E}">
        <p14:creationId xmlns:p14="http://schemas.microsoft.com/office/powerpoint/2010/main" val="371994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…thru our new found partners provided a variety of charter work to support their operations</a:t>
            </a:r>
            <a:endParaRPr lang="en-AU" dirty="0"/>
          </a:p>
        </p:txBody>
      </p:sp>
      <p:sp>
        <p:nvSpPr>
          <p:cNvPr id="4" name="Date Placeholder 3"/>
          <p:cNvSpPr>
            <a:spLocks noGrp="1"/>
          </p:cNvSpPr>
          <p:nvPr>
            <p:ph type="dt" idx="10"/>
          </p:nvPr>
        </p:nvSpPr>
        <p:spPr/>
        <p:txBody>
          <a:bodyPr/>
          <a:lstStyle/>
          <a:p>
            <a:pPr>
              <a:defRPr/>
            </a:pPr>
            <a:fld id="{95343E38-DA3A-484F-98CB-08799B8D2040}" type="datetime8">
              <a:rPr lang="en-AU" smtClean="0"/>
              <a:pPr>
                <a:defRPr/>
              </a:pPr>
              <a:t>30/05/16 06:50</a:t>
            </a:fld>
            <a:endParaRPr lang="en-AU" dirty="0"/>
          </a:p>
        </p:txBody>
      </p:sp>
      <p:sp>
        <p:nvSpPr>
          <p:cNvPr id="5" name="Slide Number Placeholder 4"/>
          <p:cNvSpPr>
            <a:spLocks noGrp="1"/>
          </p:cNvSpPr>
          <p:nvPr>
            <p:ph type="sldNum" sz="quarter" idx="11"/>
          </p:nvPr>
        </p:nvSpPr>
        <p:spPr/>
        <p:txBody>
          <a:bodyPr/>
          <a:lstStyle/>
          <a:p>
            <a:pPr>
              <a:defRPr/>
            </a:pPr>
            <a:fld id="{9A66C71D-0B97-4D62-BE42-37A1039F1F04}" type="slidenum">
              <a:rPr lang="en-AU" smtClean="0"/>
              <a:pPr>
                <a:defRPr/>
              </a:pPr>
              <a:t>10</a:t>
            </a:fld>
            <a:endParaRPr lang="en-AU" dirty="0"/>
          </a:p>
        </p:txBody>
      </p:sp>
    </p:spTree>
    <p:extLst>
      <p:ext uri="{BB962C8B-B14F-4D97-AF65-F5344CB8AC3E}">
        <p14:creationId xmlns:p14="http://schemas.microsoft.com/office/powerpoint/2010/main" val="3538346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Date Placeholder 3"/>
          <p:cNvSpPr>
            <a:spLocks noGrp="1"/>
          </p:cNvSpPr>
          <p:nvPr>
            <p:ph type="dt" idx="10"/>
          </p:nvPr>
        </p:nvSpPr>
        <p:spPr/>
        <p:txBody>
          <a:bodyPr/>
          <a:lstStyle/>
          <a:p>
            <a:pPr>
              <a:defRPr/>
            </a:pPr>
            <a:fld id="{95343E38-DA3A-484F-98CB-08799B8D2040}" type="datetime8">
              <a:rPr lang="en-AU" smtClean="0"/>
              <a:pPr>
                <a:defRPr/>
              </a:pPr>
              <a:t>30/05/16 06:50</a:t>
            </a:fld>
            <a:endParaRPr lang="en-AU" dirty="0"/>
          </a:p>
        </p:txBody>
      </p:sp>
      <p:sp>
        <p:nvSpPr>
          <p:cNvPr id="5" name="Slide Number Placeholder 4"/>
          <p:cNvSpPr>
            <a:spLocks noGrp="1"/>
          </p:cNvSpPr>
          <p:nvPr>
            <p:ph type="sldNum" sz="quarter" idx="11"/>
          </p:nvPr>
        </p:nvSpPr>
        <p:spPr/>
        <p:txBody>
          <a:bodyPr/>
          <a:lstStyle/>
          <a:p>
            <a:pPr>
              <a:defRPr/>
            </a:pPr>
            <a:fld id="{9A66C71D-0B97-4D62-BE42-37A1039F1F04}" type="slidenum">
              <a:rPr lang="en-AU" smtClean="0"/>
              <a:pPr>
                <a:defRPr/>
              </a:pPr>
              <a:t>12</a:t>
            </a:fld>
            <a:endParaRPr lang="en-AU" dirty="0"/>
          </a:p>
        </p:txBody>
      </p:sp>
    </p:spTree>
    <p:extLst>
      <p:ext uri="{BB962C8B-B14F-4D97-AF65-F5344CB8AC3E}">
        <p14:creationId xmlns:p14="http://schemas.microsoft.com/office/powerpoint/2010/main" val="280614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xml"/><Relationship Id="rId3"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pic>
        <p:nvPicPr>
          <p:cNvPr id="4" name="Picture 13" descr="C:\Users\Chief Exec Officer\Pictures\NAU_Our Airline-Logo[1].jpg"/>
          <p:cNvPicPr>
            <a:picLocks noChangeAspect="1" noChangeArrowheads="1"/>
          </p:cNvPicPr>
          <p:nvPr userDrawn="1"/>
        </p:nvPicPr>
        <p:blipFill>
          <a:blip r:embed="rId3" cstate="print"/>
          <a:srcRect/>
          <a:stretch>
            <a:fillRect/>
          </a:stretch>
        </p:blipFill>
        <p:spPr bwMode="auto">
          <a:xfrm>
            <a:off x="0" y="1041400"/>
            <a:ext cx="9906000" cy="1397000"/>
          </a:xfrm>
          <a:prstGeom prst="rect">
            <a:avLst/>
          </a:prstGeom>
          <a:noFill/>
          <a:ln w="9525">
            <a:noFill/>
            <a:miter lim="800000"/>
            <a:headEnd/>
            <a:tailEnd/>
          </a:ln>
        </p:spPr>
      </p:pic>
      <p:sp>
        <p:nvSpPr>
          <p:cNvPr id="9" name="Title 8"/>
          <p:cNvSpPr>
            <a:spLocks noGrp="1"/>
          </p:cNvSpPr>
          <p:nvPr>
            <p:ph type="ctrTitle"/>
          </p:nvPr>
        </p:nvSpPr>
        <p:spPr>
          <a:xfrm>
            <a:off x="400050" y="2870200"/>
            <a:ext cx="8505952" cy="15240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dirty="0" smtClean="0"/>
              <a:t>Click to edit Master title style</a:t>
            </a:r>
            <a:endParaRPr lang="en-US" dirty="0"/>
          </a:p>
        </p:txBody>
      </p:sp>
      <p:sp>
        <p:nvSpPr>
          <p:cNvPr id="17" name="Subtitle 16"/>
          <p:cNvSpPr>
            <a:spLocks noGrp="1"/>
          </p:cNvSpPr>
          <p:nvPr>
            <p:ph type="subTitle" idx="1"/>
          </p:nvPr>
        </p:nvSpPr>
        <p:spPr>
          <a:xfrm>
            <a:off x="501650" y="4419600"/>
            <a:ext cx="8509254" cy="1374336"/>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5" name="Date Placeholder 29"/>
          <p:cNvSpPr>
            <a:spLocks noGrp="1"/>
          </p:cNvSpPr>
          <p:nvPr>
            <p:ph type="dt" sz="half" idx="10"/>
          </p:nvPr>
        </p:nvSpPr>
        <p:spPr/>
        <p:txBody>
          <a:bodyPr/>
          <a:lstStyle>
            <a:lvl1pPr>
              <a:defRPr/>
            </a:lvl1pPr>
          </a:lstStyle>
          <a:p>
            <a:pPr>
              <a:defRPr/>
            </a:pPr>
            <a:fld id="{47C9B81F-C347-4BEF-BFDF-29C42F48304A}" type="datetimeFigureOut">
              <a:rPr lang="en-US"/>
              <a:pPr>
                <a:defRPr/>
              </a:pPr>
              <a:t>30/05/16</a:t>
            </a:fld>
            <a:endParaRPr lang="en-US" dirty="0"/>
          </a:p>
        </p:txBody>
      </p:sp>
      <p:sp>
        <p:nvSpPr>
          <p:cNvPr id="6" name="Footer Placeholder 18"/>
          <p:cNvSpPr>
            <a:spLocks noGrp="1"/>
          </p:cNvSpPr>
          <p:nvPr>
            <p:ph type="ftr" sz="quarter" idx="11"/>
          </p:nvPr>
        </p:nvSpPr>
        <p:spPr/>
        <p:txBody>
          <a:bodyPr/>
          <a:lstStyle>
            <a:lvl1pPr>
              <a:defRPr/>
            </a:lvl1pPr>
          </a:lstStyle>
          <a:p>
            <a:pPr>
              <a:defRPr/>
            </a:pPr>
            <a:endParaRPr lang="en-US" dirty="0"/>
          </a:p>
        </p:txBody>
      </p:sp>
      <p:sp>
        <p:nvSpPr>
          <p:cNvPr id="7" name="Slide Number Placeholder 26"/>
          <p:cNvSpPr>
            <a:spLocks noGrp="1"/>
          </p:cNvSpPr>
          <p:nvPr>
            <p:ph type="sldNum" sz="quarter" idx="12"/>
          </p:nvPr>
        </p:nvSpPr>
        <p:spPr/>
        <p:txBody>
          <a:bodyPr/>
          <a:lstStyle>
            <a:lvl1pPr>
              <a:defRPr/>
            </a:lvl1pPr>
          </a:lstStyle>
          <a:p>
            <a:pPr>
              <a:defRPr/>
            </a:pPr>
            <a:fld id="{BFD192B3-2BFA-4B49-A3A3-AB581D6729BB}"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transition xmlns:p14="http://schemas.microsoft.com/office/powerpoint/2010/main">
    <p:pull dir="l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BA800D3D-7A87-4DFB-AFCA-3EE4564F4C41}" type="datetime5">
              <a:rPr lang="en-US"/>
              <a:pPr>
                <a:defRPr/>
              </a:pPr>
              <a:t>30-May-16</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dirty="0"/>
          </a:p>
        </p:txBody>
      </p:sp>
      <p:sp>
        <p:nvSpPr>
          <p:cNvPr id="6" name="Slide Number Placeholder 17"/>
          <p:cNvSpPr>
            <a:spLocks noGrp="1"/>
          </p:cNvSpPr>
          <p:nvPr>
            <p:ph type="sldNum" sz="quarter" idx="12"/>
          </p:nvPr>
        </p:nvSpPr>
        <p:spPr/>
        <p:txBody>
          <a:bodyPr/>
          <a:lstStyle>
            <a:lvl1pPr>
              <a:defRPr/>
            </a:lvl1pPr>
          </a:lstStyle>
          <a:p>
            <a:pPr>
              <a:defRPr/>
            </a:pPr>
            <a:fld id="{B4BA11A3-CF85-4C7C-9A18-297AD0223DFD}" type="slidenum">
              <a:rPr lang="en-US"/>
              <a:pPr>
                <a:defRPr/>
              </a:pPr>
              <a:t>‹#›</a:t>
            </a:fld>
            <a:endParaRPr lang="en-US" dirty="0"/>
          </a:p>
        </p:txBody>
      </p:sp>
    </p:spTree>
  </p:cSld>
  <p:clrMapOvr>
    <a:masterClrMapping/>
  </p:clrMapOvr>
  <p:transition xmlns:p14="http://schemas.microsoft.com/office/powerpoint/2010/main">
    <p:pull dir="l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914402"/>
            <a:ext cx="222885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 y="914402"/>
            <a:ext cx="652145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767EE248-2CF8-46E8-B972-25A717815F85}" type="datetime5">
              <a:rPr lang="en-US"/>
              <a:pPr>
                <a:defRPr/>
              </a:pPr>
              <a:t>30-May-16</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dirty="0"/>
          </a:p>
        </p:txBody>
      </p:sp>
      <p:sp>
        <p:nvSpPr>
          <p:cNvPr id="6" name="Slide Number Placeholder 17"/>
          <p:cNvSpPr>
            <a:spLocks noGrp="1"/>
          </p:cNvSpPr>
          <p:nvPr>
            <p:ph type="sldNum" sz="quarter" idx="12"/>
          </p:nvPr>
        </p:nvSpPr>
        <p:spPr/>
        <p:txBody>
          <a:bodyPr/>
          <a:lstStyle>
            <a:lvl1pPr>
              <a:defRPr/>
            </a:lvl1pPr>
          </a:lstStyle>
          <a:p>
            <a:pPr>
              <a:defRPr/>
            </a:pPr>
            <a:fld id="{1AFF3F5D-1B43-49D8-A328-6616A889E9F8}" type="slidenum">
              <a:rPr lang="en-US"/>
              <a:pPr>
                <a:defRPr/>
              </a:pPr>
              <a:t>‹#›</a:t>
            </a:fld>
            <a:endParaRPr lang="en-US" dirty="0"/>
          </a:p>
        </p:txBody>
      </p:sp>
    </p:spTree>
  </p:cSld>
  <p:clrMapOvr>
    <a:masterClrMapping/>
  </p:clrMapOvr>
  <p:transition xmlns:p14="http://schemas.microsoft.com/office/powerpoint/2010/main">
    <p:pull dir="l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xfrm>
            <a:off x="9385300" y="6492875"/>
            <a:ext cx="520700" cy="365125"/>
          </a:xfrm>
        </p:spPr>
        <p:txBody>
          <a:bodyPr/>
          <a:lstStyle>
            <a:lvl1pPr>
              <a:defRPr/>
            </a:lvl1pPr>
          </a:lstStyle>
          <a:p>
            <a:pPr>
              <a:defRPr/>
            </a:pPr>
            <a:fld id="{35BFF51C-C4F9-485B-BB2A-8DAE490E8D19}" type="slidenum">
              <a:rPr lang="en-US"/>
              <a:pPr>
                <a:defRPr/>
              </a:pPr>
              <a:t>‹#›</a:t>
            </a:fld>
            <a:endParaRPr lang="en-US" dirty="0"/>
          </a:p>
        </p:txBody>
      </p:sp>
    </p:spTree>
  </p:cSld>
  <p:clrMapOvr>
    <a:masterClrMapping/>
  </p:clrMapOvr>
  <p:transition xmlns:p14="http://schemas.microsoft.com/office/powerpoint/2010/main">
    <p:pull dir="l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4548" y="1316736"/>
            <a:ext cx="84201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74548" y="2704664"/>
            <a:ext cx="84201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B4C86CC-B872-4768-990C-5A2D9F3B5035}" type="datetime5">
              <a:rPr lang="en-US"/>
              <a:pPr>
                <a:defRPr/>
              </a:pPr>
              <a:t>30-May-16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F402F9B-6A5E-453D-8357-37FDC1767CBE}"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transition xmlns:p14="http://schemas.microsoft.com/office/powerpoint/2010/main">
    <p:pull dir="l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704088"/>
            <a:ext cx="8915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920085"/>
            <a:ext cx="437515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5550" y="1920085"/>
            <a:ext cx="437515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B5BF21BC-5363-47DB-9821-4D80F11F6B8C}" type="datetime5">
              <a:rPr lang="en-US"/>
              <a:pPr>
                <a:defRPr/>
              </a:pPr>
              <a:t>30-May-16</a:t>
            </a:fld>
            <a:endParaRPr lang="en-US" dirty="0"/>
          </a:p>
        </p:txBody>
      </p:sp>
      <p:sp>
        <p:nvSpPr>
          <p:cNvPr id="6" name="Footer Placeholder 21"/>
          <p:cNvSpPr>
            <a:spLocks noGrp="1"/>
          </p:cNvSpPr>
          <p:nvPr>
            <p:ph type="ftr" sz="quarter" idx="11"/>
          </p:nvPr>
        </p:nvSpPr>
        <p:spPr/>
        <p:txBody>
          <a:bodyPr/>
          <a:lstStyle>
            <a:lvl1pPr>
              <a:defRPr/>
            </a:lvl1pPr>
          </a:lstStyle>
          <a:p>
            <a:pPr>
              <a:defRPr/>
            </a:pPr>
            <a:endParaRPr lang="en-US" dirty="0"/>
          </a:p>
        </p:txBody>
      </p:sp>
      <p:sp>
        <p:nvSpPr>
          <p:cNvPr id="7" name="Slide Number Placeholder 17"/>
          <p:cNvSpPr>
            <a:spLocks noGrp="1"/>
          </p:cNvSpPr>
          <p:nvPr>
            <p:ph type="sldNum" sz="quarter" idx="12"/>
          </p:nvPr>
        </p:nvSpPr>
        <p:spPr/>
        <p:txBody>
          <a:bodyPr/>
          <a:lstStyle>
            <a:lvl1pPr>
              <a:defRPr/>
            </a:lvl1pPr>
          </a:lstStyle>
          <a:p>
            <a:pPr>
              <a:defRPr/>
            </a:pPr>
            <a:fld id="{5D7AF8EC-4114-435A-A881-83763C9E3CF6}" type="slidenum">
              <a:rPr lang="en-US"/>
              <a:pPr>
                <a:defRPr/>
              </a:pPr>
              <a:t>‹#›</a:t>
            </a:fld>
            <a:endParaRPr lang="en-US" dirty="0"/>
          </a:p>
        </p:txBody>
      </p:sp>
    </p:spTree>
  </p:cSld>
  <p:clrMapOvr>
    <a:masterClrMapping/>
  </p:clrMapOvr>
  <p:transition xmlns:p14="http://schemas.microsoft.com/office/powerpoint/2010/main">
    <p:pull dir="l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704088"/>
            <a:ext cx="8915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855248"/>
            <a:ext cx="4376870"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5032111" y="1859758"/>
            <a:ext cx="4378590"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95300" y="2514600"/>
            <a:ext cx="4376870"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032111" y="2514600"/>
            <a:ext cx="4378590"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DAC50FC7-528D-4FBE-ACE4-EBD2E8C0FDC9}" type="datetime5">
              <a:rPr lang="en-US"/>
              <a:pPr>
                <a:defRPr/>
              </a:pPr>
              <a:t>30-May-16</a:t>
            </a:fld>
            <a:endParaRPr lang="en-US" dirty="0"/>
          </a:p>
        </p:txBody>
      </p:sp>
      <p:sp>
        <p:nvSpPr>
          <p:cNvPr id="8" name="Footer Placeholder 21"/>
          <p:cNvSpPr>
            <a:spLocks noGrp="1"/>
          </p:cNvSpPr>
          <p:nvPr>
            <p:ph type="ftr" sz="quarter" idx="11"/>
          </p:nvPr>
        </p:nvSpPr>
        <p:spPr/>
        <p:txBody>
          <a:bodyPr/>
          <a:lstStyle>
            <a:lvl1pPr>
              <a:defRPr/>
            </a:lvl1pPr>
          </a:lstStyle>
          <a:p>
            <a:pPr>
              <a:defRPr/>
            </a:pPr>
            <a:endParaRPr lang="en-US" dirty="0"/>
          </a:p>
        </p:txBody>
      </p:sp>
      <p:sp>
        <p:nvSpPr>
          <p:cNvPr id="9" name="Slide Number Placeholder 17"/>
          <p:cNvSpPr>
            <a:spLocks noGrp="1"/>
          </p:cNvSpPr>
          <p:nvPr>
            <p:ph type="sldNum" sz="quarter" idx="12"/>
          </p:nvPr>
        </p:nvSpPr>
        <p:spPr/>
        <p:txBody>
          <a:bodyPr/>
          <a:lstStyle>
            <a:lvl1pPr>
              <a:defRPr/>
            </a:lvl1pPr>
          </a:lstStyle>
          <a:p>
            <a:pPr>
              <a:defRPr/>
            </a:pPr>
            <a:fld id="{4634230D-C0A8-4370-940D-6CAADC8270DC}" type="slidenum">
              <a:rPr lang="en-US"/>
              <a:pPr>
                <a:defRPr/>
              </a:pPr>
              <a:t>‹#›</a:t>
            </a:fld>
            <a:endParaRPr lang="en-US" dirty="0"/>
          </a:p>
        </p:txBody>
      </p:sp>
    </p:spTree>
  </p:cSld>
  <p:clrMapOvr>
    <a:masterClrMapping/>
  </p:clrMapOvr>
  <p:transition xmlns:p14="http://schemas.microsoft.com/office/powerpoint/2010/main">
    <p:pull dir="l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5300" y="704088"/>
            <a:ext cx="899795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898B538C-BD02-4A80-A5E9-B97961B8B97A}" type="datetime5">
              <a:rPr lang="en-US"/>
              <a:pPr>
                <a:defRPr/>
              </a:pPr>
              <a:t>30-May-16</a:t>
            </a:fld>
            <a:endParaRPr lang="en-US" dirty="0"/>
          </a:p>
        </p:txBody>
      </p:sp>
      <p:sp>
        <p:nvSpPr>
          <p:cNvPr id="4" name="Footer Placeholder 21"/>
          <p:cNvSpPr>
            <a:spLocks noGrp="1"/>
          </p:cNvSpPr>
          <p:nvPr>
            <p:ph type="ftr" sz="quarter" idx="11"/>
          </p:nvPr>
        </p:nvSpPr>
        <p:spPr/>
        <p:txBody>
          <a:bodyPr/>
          <a:lstStyle>
            <a:lvl1pPr>
              <a:defRPr/>
            </a:lvl1pPr>
          </a:lstStyle>
          <a:p>
            <a:pPr>
              <a:defRPr/>
            </a:pPr>
            <a:endParaRPr lang="en-US" dirty="0"/>
          </a:p>
        </p:txBody>
      </p:sp>
      <p:sp>
        <p:nvSpPr>
          <p:cNvPr id="5" name="Slide Number Placeholder 17"/>
          <p:cNvSpPr>
            <a:spLocks noGrp="1"/>
          </p:cNvSpPr>
          <p:nvPr>
            <p:ph type="sldNum" sz="quarter" idx="12"/>
          </p:nvPr>
        </p:nvSpPr>
        <p:spPr/>
        <p:txBody>
          <a:bodyPr/>
          <a:lstStyle>
            <a:lvl1pPr>
              <a:defRPr/>
            </a:lvl1pPr>
          </a:lstStyle>
          <a:p>
            <a:pPr>
              <a:defRPr/>
            </a:pPr>
            <a:fld id="{6590EEDC-E216-47FC-A806-056FCC089882}" type="slidenum">
              <a:rPr lang="en-US"/>
              <a:pPr>
                <a:defRPr/>
              </a:pPr>
              <a:t>‹#›</a:t>
            </a:fld>
            <a:endParaRPr lang="en-US" dirty="0"/>
          </a:p>
        </p:txBody>
      </p:sp>
    </p:spTree>
  </p:cSld>
  <p:clrMapOvr>
    <a:masterClrMapping/>
  </p:clrMapOvr>
  <p:transition xmlns:p14="http://schemas.microsoft.com/office/powerpoint/2010/main">
    <p:pull dir="l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ABA67FE4-F60F-493B-9BA3-A628EE02766A}" type="datetime5">
              <a:rPr lang="en-US"/>
              <a:pPr>
                <a:defRPr/>
              </a:pPr>
              <a:t>30-May-16</a:t>
            </a:fld>
            <a:endParaRPr lang="en-US" dirty="0"/>
          </a:p>
        </p:txBody>
      </p:sp>
      <p:sp>
        <p:nvSpPr>
          <p:cNvPr id="3" name="Footer Placeholder 21"/>
          <p:cNvSpPr>
            <a:spLocks noGrp="1"/>
          </p:cNvSpPr>
          <p:nvPr>
            <p:ph type="ftr" sz="quarter" idx="11"/>
          </p:nvPr>
        </p:nvSpPr>
        <p:spPr/>
        <p:txBody>
          <a:bodyPr/>
          <a:lstStyle>
            <a:lvl1pPr>
              <a:defRPr/>
            </a:lvl1pPr>
          </a:lstStyle>
          <a:p>
            <a:pPr>
              <a:defRPr/>
            </a:pPr>
            <a:endParaRPr lang="en-US" dirty="0"/>
          </a:p>
        </p:txBody>
      </p:sp>
      <p:sp>
        <p:nvSpPr>
          <p:cNvPr id="4" name="Slide Number Placeholder 17"/>
          <p:cNvSpPr>
            <a:spLocks noGrp="1"/>
          </p:cNvSpPr>
          <p:nvPr>
            <p:ph type="sldNum" sz="quarter" idx="12"/>
          </p:nvPr>
        </p:nvSpPr>
        <p:spPr/>
        <p:txBody>
          <a:bodyPr/>
          <a:lstStyle>
            <a:lvl1pPr>
              <a:defRPr/>
            </a:lvl1pPr>
          </a:lstStyle>
          <a:p>
            <a:pPr>
              <a:defRPr/>
            </a:pPr>
            <a:fld id="{18142390-A197-4A36-90C4-EAAF5D196F17}" type="slidenum">
              <a:rPr lang="en-US"/>
              <a:pPr>
                <a:defRPr/>
              </a:pPr>
              <a:t>‹#›</a:t>
            </a:fld>
            <a:endParaRPr lang="en-US" dirty="0"/>
          </a:p>
        </p:txBody>
      </p:sp>
    </p:spTree>
  </p:cSld>
  <p:clrMapOvr>
    <a:masterClrMapping/>
  </p:clrMapOvr>
  <p:transition xmlns:p14="http://schemas.microsoft.com/office/powerpoint/2010/main">
    <p:pull dir="l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2950" y="514352"/>
            <a:ext cx="29718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742950" y="1676400"/>
            <a:ext cx="29718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872971" y="1676400"/>
            <a:ext cx="5537729"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3F1E1326-EE5E-4855-B79D-0731E8DD613F}" type="datetime5">
              <a:rPr lang="en-US"/>
              <a:pPr>
                <a:defRPr/>
              </a:pPr>
              <a:t>30-May-16</a:t>
            </a:fld>
            <a:endParaRPr lang="en-US" dirty="0"/>
          </a:p>
        </p:txBody>
      </p:sp>
      <p:sp>
        <p:nvSpPr>
          <p:cNvPr id="6" name="Footer Placeholder 21"/>
          <p:cNvSpPr>
            <a:spLocks noGrp="1"/>
          </p:cNvSpPr>
          <p:nvPr>
            <p:ph type="ftr" sz="quarter" idx="11"/>
          </p:nvPr>
        </p:nvSpPr>
        <p:spPr/>
        <p:txBody>
          <a:bodyPr/>
          <a:lstStyle>
            <a:lvl1pPr>
              <a:defRPr/>
            </a:lvl1pPr>
          </a:lstStyle>
          <a:p>
            <a:pPr>
              <a:defRPr/>
            </a:pPr>
            <a:endParaRPr lang="en-US" dirty="0"/>
          </a:p>
        </p:txBody>
      </p:sp>
      <p:sp>
        <p:nvSpPr>
          <p:cNvPr id="7" name="Slide Number Placeholder 17"/>
          <p:cNvSpPr>
            <a:spLocks noGrp="1"/>
          </p:cNvSpPr>
          <p:nvPr>
            <p:ph type="sldNum" sz="quarter" idx="12"/>
          </p:nvPr>
        </p:nvSpPr>
        <p:spPr/>
        <p:txBody>
          <a:bodyPr/>
          <a:lstStyle>
            <a:lvl1pPr>
              <a:defRPr/>
            </a:lvl1pPr>
          </a:lstStyle>
          <a:p>
            <a:pPr>
              <a:defRPr/>
            </a:pPr>
            <a:fld id="{490127CF-9581-4B3B-B37B-03BFC0FB0848}" type="slidenum">
              <a:rPr lang="en-US"/>
              <a:pPr>
                <a:defRPr/>
              </a:pPr>
              <a:t>‹#›</a:t>
            </a:fld>
            <a:endParaRPr lang="en-US" dirty="0"/>
          </a:p>
        </p:txBody>
      </p:sp>
    </p:spTree>
  </p:cSld>
  <p:clrMapOvr>
    <a:masterClrMapping/>
  </p:clrMapOvr>
  <p:transition xmlns:p14="http://schemas.microsoft.com/office/powerpoint/2010/main">
    <p:pull dir="l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429000" y="1108075"/>
            <a:ext cx="569595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ight Triangle 5"/>
          <p:cNvSpPr/>
          <p:nvPr/>
        </p:nvSpPr>
        <p:spPr>
          <a:xfrm rot="420000" flipV="1">
            <a:off x="8670925" y="5359400"/>
            <a:ext cx="1682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Freeform 6"/>
          <p:cNvSpPr>
            <a:spLocks/>
          </p:cNvSpPr>
          <p:nvPr/>
        </p:nvSpPr>
        <p:spPr bwMode="auto">
          <a:xfrm flipV="1">
            <a:off x="-11113" y="5816600"/>
            <a:ext cx="9928226"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cs typeface="+mn-cs"/>
            </a:endParaRPr>
          </a:p>
        </p:txBody>
      </p:sp>
      <p:sp>
        <p:nvSpPr>
          <p:cNvPr id="8" name="Freeform 7"/>
          <p:cNvSpPr>
            <a:spLocks/>
          </p:cNvSpPr>
          <p:nvPr/>
        </p:nvSpPr>
        <p:spPr bwMode="auto">
          <a:xfrm flipV="1">
            <a:off x="4746625" y="6219825"/>
            <a:ext cx="5159375"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cs typeface="+mn-cs"/>
            </a:endParaRPr>
          </a:p>
        </p:txBody>
      </p:sp>
      <p:sp>
        <p:nvSpPr>
          <p:cNvPr id="2" name="Title 1"/>
          <p:cNvSpPr>
            <a:spLocks noGrp="1"/>
          </p:cNvSpPr>
          <p:nvPr>
            <p:ph type="title"/>
          </p:nvPr>
        </p:nvSpPr>
        <p:spPr>
          <a:xfrm>
            <a:off x="660400" y="1176997"/>
            <a:ext cx="2397252"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60400" y="2828785"/>
            <a:ext cx="239395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776276" y="1199517"/>
            <a:ext cx="500253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A8E5DF89-9B76-49AE-ADD8-109ACC4B72B5}" type="datetime5">
              <a:rPr lang="en-US"/>
              <a:pPr>
                <a:defRPr/>
              </a:pPr>
              <a:t>30-May-16</a:t>
            </a:fld>
            <a:endParaRPr lang="en-US" dirty="0"/>
          </a:p>
        </p:txBody>
      </p:sp>
      <p:sp>
        <p:nvSpPr>
          <p:cNvPr id="10" name="Footer Placeholder 5"/>
          <p:cNvSpPr>
            <a:spLocks noGrp="1"/>
          </p:cNvSpPr>
          <p:nvPr>
            <p:ph type="ftr" sz="quarter" idx="11"/>
          </p:nvPr>
        </p:nvSpPr>
        <p:spPr/>
        <p:txBody>
          <a:bodyPr/>
          <a:lstStyle>
            <a:lvl1pPr>
              <a:defRPr/>
            </a:lvl1pPr>
          </a:lstStyle>
          <a:p>
            <a:pPr>
              <a:defRPr/>
            </a:pPr>
            <a:endParaRPr lang="en-US" dirty="0"/>
          </a:p>
        </p:txBody>
      </p:sp>
      <p:sp>
        <p:nvSpPr>
          <p:cNvPr id="11" name="Slide Number Placeholder 6"/>
          <p:cNvSpPr>
            <a:spLocks noGrp="1"/>
          </p:cNvSpPr>
          <p:nvPr>
            <p:ph type="sldNum" sz="quarter" idx="12"/>
          </p:nvPr>
        </p:nvSpPr>
        <p:spPr>
          <a:xfrm>
            <a:off x="8750300" y="6356350"/>
            <a:ext cx="660400" cy="365125"/>
          </a:xfrm>
        </p:spPr>
        <p:txBody>
          <a:bodyPr/>
          <a:lstStyle>
            <a:lvl1pPr>
              <a:defRPr/>
            </a:lvl1pPr>
          </a:lstStyle>
          <a:p>
            <a:pPr>
              <a:defRPr/>
            </a:pPr>
            <a:fld id="{FCEA9442-2352-4AC2-BFAB-10879383D1D0}" type="slidenum">
              <a:rPr lang="en-US"/>
              <a:pPr>
                <a:defRPr/>
              </a:pPr>
              <a:t>‹#›</a:t>
            </a:fld>
            <a:endParaRPr lang="en-US" dirty="0"/>
          </a:p>
        </p:txBody>
      </p:sp>
    </p:spTree>
  </p:cSld>
  <p:clrMapOvr>
    <a:masterClrMapping/>
  </p:clrMapOvr>
  <p:transition xmlns:p14="http://schemas.microsoft.com/office/powerpoint/2010/main">
    <p:pull dir="lu"/>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1113" y="-7938"/>
            <a:ext cx="9928226"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cs typeface="+mn-cs"/>
            </a:endParaRPr>
          </a:p>
        </p:txBody>
      </p:sp>
      <p:sp>
        <p:nvSpPr>
          <p:cNvPr id="8" name="Freeform 7"/>
          <p:cNvSpPr>
            <a:spLocks/>
          </p:cNvSpPr>
          <p:nvPr/>
        </p:nvSpPr>
        <p:spPr bwMode="auto">
          <a:xfrm>
            <a:off x="4746625" y="-7938"/>
            <a:ext cx="5159375"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cs typeface="+mn-cs"/>
            </a:endParaRPr>
          </a:p>
        </p:txBody>
      </p:sp>
      <p:sp>
        <p:nvSpPr>
          <p:cNvPr id="28676" name="Title Placeholder 8"/>
          <p:cNvSpPr>
            <a:spLocks noGrp="1"/>
          </p:cNvSpPr>
          <p:nvPr>
            <p:ph type="title"/>
          </p:nvPr>
        </p:nvSpPr>
        <p:spPr bwMode="auto">
          <a:xfrm>
            <a:off x="495300" y="704850"/>
            <a:ext cx="89154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28677" name="Text Placeholder 29"/>
          <p:cNvSpPr>
            <a:spLocks noGrp="1"/>
          </p:cNvSpPr>
          <p:nvPr>
            <p:ph type="body" idx="1"/>
          </p:nvPr>
        </p:nvSpPr>
        <p:spPr bwMode="auto">
          <a:xfrm>
            <a:off x="495300" y="1935163"/>
            <a:ext cx="89154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95300" y="6356350"/>
            <a:ext cx="2311400" cy="365125"/>
          </a:xfrm>
          <a:prstGeom prst="rect">
            <a:avLst/>
          </a:prstGeom>
        </p:spPr>
        <p:txBody>
          <a:bodyPr vert="horz" lIns="0" tIns="0" rIns="0" bIns="0" anchor="b"/>
          <a:lstStyle>
            <a:lvl1pPr algn="l" eaLnBrk="1" latinLnBrk="0" hangingPunct="1">
              <a:defRPr kumimoji="0" sz="1200">
                <a:solidFill>
                  <a:schemeClr val="tx2">
                    <a:shade val="90000"/>
                  </a:schemeClr>
                </a:solidFill>
                <a:cs typeface="+mn-cs"/>
              </a:defRPr>
            </a:lvl1pPr>
          </a:lstStyle>
          <a:p>
            <a:pPr>
              <a:defRPr/>
            </a:pPr>
            <a:fld id="{03F73188-E450-4FD0-9D49-4D9C46AB11DB}" type="datetime5">
              <a:rPr lang="en-US"/>
              <a:pPr>
                <a:defRPr/>
              </a:pPr>
              <a:t>30-May-16</a:t>
            </a:fld>
            <a:endParaRPr lang="en-US" dirty="0"/>
          </a:p>
        </p:txBody>
      </p:sp>
      <p:sp>
        <p:nvSpPr>
          <p:cNvPr id="22" name="Footer Placeholder 21"/>
          <p:cNvSpPr>
            <a:spLocks noGrp="1"/>
          </p:cNvSpPr>
          <p:nvPr>
            <p:ph type="ftr" sz="quarter" idx="3"/>
          </p:nvPr>
        </p:nvSpPr>
        <p:spPr>
          <a:xfrm>
            <a:off x="2889250" y="6356350"/>
            <a:ext cx="3632200" cy="365125"/>
          </a:xfrm>
          <a:prstGeom prst="rect">
            <a:avLst/>
          </a:prstGeom>
        </p:spPr>
        <p:txBody>
          <a:bodyPr vert="horz" lIns="0" tIns="0" rIns="0" bIns="0" anchor="b"/>
          <a:lstStyle>
            <a:lvl1pPr algn="l" eaLnBrk="1" latinLnBrk="0" hangingPunct="1">
              <a:defRPr kumimoji="0" sz="1200">
                <a:solidFill>
                  <a:schemeClr val="tx2">
                    <a:shade val="90000"/>
                  </a:schemeClr>
                </a:solidFill>
                <a:cs typeface="+mn-cs"/>
              </a:defRPr>
            </a:lvl1pPr>
          </a:lstStyle>
          <a:p>
            <a:pPr>
              <a:defRPr/>
            </a:pPr>
            <a:endParaRPr lang="en-US" dirty="0"/>
          </a:p>
        </p:txBody>
      </p:sp>
      <p:sp>
        <p:nvSpPr>
          <p:cNvPr id="18" name="Slide Number Placeholder 17"/>
          <p:cNvSpPr>
            <a:spLocks noGrp="1"/>
          </p:cNvSpPr>
          <p:nvPr>
            <p:ph type="sldNum" sz="quarter" idx="4"/>
          </p:nvPr>
        </p:nvSpPr>
        <p:spPr>
          <a:xfrm>
            <a:off x="8585200" y="6356350"/>
            <a:ext cx="825500" cy="365125"/>
          </a:xfrm>
          <a:prstGeom prst="rect">
            <a:avLst/>
          </a:prstGeom>
        </p:spPr>
        <p:txBody>
          <a:bodyPr vert="horz" lIns="0" tIns="0" rIns="0" bIns="0" anchor="b"/>
          <a:lstStyle>
            <a:lvl1pPr algn="r" eaLnBrk="1" latinLnBrk="0" hangingPunct="1">
              <a:defRPr kumimoji="0" sz="1200">
                <a:solidFill>
                  <a:schemeClr val="tx2">
                    <a:shade val="90000"/>
                  </a:schemeClr>
                </a:solidFill>
                <a:cs typeface="+mn-cs"/>
              </a:defRPr>
            </a:lvl1pPr>
          </a:lstStyle>
          <a:p>
            <a:pPr>
              <a:defRPr/>
            </a:pPr>
            <a:fld id="{4294EF65-4C4C-4BD6-BCEB-496CBC4DBC84}" type="slidenum">
              <a:rPr lang="en-US"/>
              <a:pPr>
                <a:defRPr/>
              </a:pPr>
              <a:t>‹#›</a:t>
            </a:fld>
            <a:endParaRPr lang="en-US" dirty="0"/>
          </a:p>
        </p:txBody>
      </p:sp>
      <p:grpSp>
        <p:nvGrpSpPr>
          <p:cNvPr id="28681" name="Group 1"/>
          <p:cNvGrpSpPr>
            <a:grpSpLocks/>
          </p:cNvGrpSpPr>
          <p:nvPr/>
        </p:nvGrpSpPr>
        <p:grpSpPr bwMode="auto">
          <a:xfrm>
            <a:off x="-20638" y="203200"/>
            <a:ext cx="9945688"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0" hangingPunct="0">
                <a:defRPr/>
              </a:pPr>
              <a:endParaRPr lang="en-US" dirty="0">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0" hangingPunct="0">
                <a:defRPr/>
              </a:pPr>
              <a:endParaRPr lang="en-US" dirty="0">
                <a:cs typeface="+mn-cs"/>
              </a:endParaRPr>
            </a:p>
          </p:txBody>
        </p:sp>
      </p:gr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3" r:id="rId4"/>
    <p:sldLayoutId id="2147483702" r:id="rId5"/>
    <p:sldLayoutId id="2147483701" r:id="rId6"/>
    <p:sldLayoutId id="2147483700" r:id="rId7"/>
    <p:sldLayoutId id="2147483699" r:id="rId8"/>
    <p:sldLayoutId id="2147483707" r:id="rId9"/>
    <p:sldLayoutId id="2147483698" r:id="rId10"/>
    <p:sldLayoutId id="2147483697" r:id="rId11"/>
  </p:sldLayoutIdLst>
  <p:transition xmlns:p14="http://schemas.microsoft.com/office/powerpoint/2010/main">
    <p:pull dir="lu"/>
  </p:transition>
  <p:hf hdr="0" ftr="0" dt="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Arial" charset="0"/>
        </a:defRPr>
      </a:lvl2pPr>
      <a:lvl3pPr algn="l" rtl="0" eaLnBrk="0" fontAlgn="base" hangingPunct="0">
        <a:spcBef>
          <a:spcPct val="0"/>
        </a:spcBef>
        <a:spcAft>
          <a:spcPct val="0"/>
        </a:spcAft>
        <a:defRPr sz="5000">
          <a:solidFill>
            <a:schemeClr val="tx2"/>
          </a:solidFill>
          <a:latin typeface="Arial" charset="0"/>
        </a:defRPr>
      </a:lvl3pPr>
      <a:lvl4pPr algn="l" rtl="0" eaLnBrk="0" fontAlgn="base" hangingPunct="0">
        <a:spcBef>
          <a:spcPct val="0"/>
        </a:spcBef>
        <a:spcAft>
          <a:spcPct val="0"/>
        </a:spcAft>
        <a:defRPr sz="5000">
          <a:solidFill>
            <a:schemeClr val="tx2"/>
          </a:solidFill>
          <a:latin typeface="Arial" charset="0"/>
        </a:defRPr>
      </a:lvl4pPr>
      <a:lvl5pPr algn="l" rtl="0" eaLnBrk="0" fontAlgn="base" hangingPunct="0">
        <a:spcBef>
          <a:spcPct val="0"/>
        </a:spcBef>
        <a:spcAft>
          <a:spcPct val="0"/>
        </a:spcAft>
        <a:defRPr sz="5000">
          <a:solidFill>
            <a:schemeClr val="tx2"/>
          </a:solidFill>
          <a:latin typeface="Arial" charset="0"/>
        </a:defRPr>
      </a:lvl5pPr>
      <a:lvl6pPr marL="457200" algn="l" rtl="0" fontAlgn="base">
        <a:spcBef>
          <a:spcPct val="0"/>
        </a:spcBef>
        <a:spcAft>
          <a:spcPct val="0"/>
        </a:spcAft>
        <a:defRPr sz="5000">
          <a:solidFill>
            <a:schemeClr val="tx2"/>
          </a:solidFill>
          <a:latin typeface="Arial" charset="0"/>
        </a:defRPr>
      </a:lvl6pPr>
      <a:lvl7pPr marL="914400" algn="l" rtl="0" fontAlgn="base">
        <a:spcBef>
          <a:spcPct val="0"/>
        </a:spcBef>
        <a:spcAft>
          <a:spcPct val="0"/>
        </a:spcAft>
        <a:defRPr sz="5000">
          <a:solidFill>
            <a:schemeClr val="tx2"/>
          </a:solidFill>
          <a:latin typeface="Arial" charset="0"/>
        </a:defRPr>
      </a:lvl7pPr>
      <a:lvl8pPr marL="1371600" algn="l" rtl="0" fontAlgn="base">
        <a:spcBef>
          <a:spcPct val="0"/>
        </a:spcBef>
        <a:spcAft>
          <a:spcPct val="0"/>
        </a:spcAft>
        <a:defRPr sz="5000">
          <a:solidFill>
            <a:schemeClr val="tx2"/>
          </a:solidFill>
          <a:latin typeface="Arial" charset="0"/>
        </a:defRPr>
      </a:lvl8pPr>
      <a:lvl9pPr marL="1828800" algn="l" rtl="0" fontAlgn="base">
        <a:spcBef>
          <a:spcPct val="0"/>
        </a:spcBef>
        <a:spcAft>
          <a:spcPct val="0"/>
        </a:spcAft>
        <a:defRPr sz="5000">
          <a:solidFill>
            <a:schemeClr val="tx2"/>
          </a:solidFill>
          <a:latin typeface="Arial"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png"/><Relationship Id="rId6" Type="http://schemas.openxmlformats.org/officeDocument/2006/relationships/image" Target="../media/image16.jpeg"/><Relationship Id="rId7" Type="http://schemas.openxmlformats.org/officeDocument/2006/relationships/image" Target="../media/image17.jpeg"/><Relationship Id="rId8"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gif"/><Relationship Id="rId3" Type="http://schemas.openxmlformats.org/officeDocument/2006/relationships/image" Target="../media/image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jpeg"/><Relationship Id="rId7"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8142390-A197-4A36-90C4-EAAF5D196F17}" type="slidenum">
              <a:rPr lang="en-US" smtClean="0"/>
              <a:pPr>
                <a:defRPr/>
              </a:pPr>
              <a:t>0</a:t>
            </a:fld>
            <a:endParaRPr lang="en-US" dirty="0"/>
          </a:p>
        </p:txBody>
      </p:sp>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706" y="1960880"/>
            <a:ext cx="9271000" cy="191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xmlns:p14="http://schemas.microsoft.com/office/powerpoint/2010/main">
    <p:pull dir="l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4000" dirty="0" smtClean="0">
                <a:solidFill>
                  <a:srgbClr val="FF0000"/>
                </a:solidFill>
              </a:rPr>
              <a:t>New Partners</a:t>
            </a:r>
            <a:endParaRPr lang="en-AU" sz="4000" dirty="0">
              <a:solidFill>
                <a:srgbClr val="FF0000"/>
              </a:solidFill>
            </a:endParaRPr>
          </a:p>
        </p:txBody>
      </p:sp>
      <p:sp>
        <p:nvSpPr>
          <p:cNvPr id="3" name="Slide Number Placeholder 2"/>
          <p:cNvSpPr>
            <a:spLocks noGrp="1"/>
          </p:cNvSpPr>
          <p:nvPr>
            <p:ph type="sldNum" sz="quarter" idx="12"/>
          </p:nvPr>
        </p:nvSpPr>
        <p:spPr/>
        <p:txBody>
          <a:bodyPr/>
          <a:lstStyle/>
          <a:p>
            <a:pPr>
              <a:defRPr/>
            </a:pPr>
            <a:fld id="{6590EEDC-E216-47FC-A806-056FCC089882}" type="slidenum">
              <a:rPr lang="en-US" smtClean="0"/>
              <a:pPr>
                <a:defRPr/>
              </a:pPr>
              <a:t>9</a:t>
            </a:fld>
            <a:endParaRPr lang="en-US" dirty="0"/>
          </a:p>
        </p:txBody>
      </p:sp>
      <p:pic>
        <p:nvPicPr>
          <p:cNvPr id="1026" name="Picture 2" descr="https://upload.wikimedia.org/wikipedia/en/7/7a/Airlines_of_papua_new_guinea_logo.jpg"/>
          <p:cNvPicPr>
            <a:picLocks noChangeAspect="1" noChangeArrowheads="1"/>
          </p:cNvPicPr>
          <p:nvPr/>
        </p:nvPicPr>
        <p:blipFill>
          <a:blip r:embed="rId3" cstate="print"/>
          <a:srcRect/>
          <a:stretch>
            <a:fillRect/>
          </a:stretch>
        </p:blipFill>
        <p:spPr bwMode="auto">
          <a:xfrm>
            <a:off x="477520" y="3556000"/>
            <a:ext cx="3688080" cy="872490"/>
          </a:xfrm>
          <a:prstGeom prst="rect">
            <a:avLst/>
          </a:prstGeom>
          <a:noFill/>
        </p:spPr>
      </p:pic>
      <p:pic>
        <p:nvPicPr>
          <p:cNvPr id="1028" name="Picture 4" descr="http://www.airlineupdate.com/images/airline_images/airlines_kiribati/logos/airkiribati.jpg"/>
          <p:cNvPicPr>
            <a:picLocks noChangeAspect="1" noChangeArrowheads="1"/>
          </p:cNvPicPr>
          <p:nvPr/>
        </p:nvPicPr>
        <p:blipFill>
          <a:blip r:embed="rId4" cstate="print"/>
          <a:srcRect/>
          <a:stretch>
            <a:fillRect/>
          </a:stretch>
        </p:blipFill>
        <p:spPr bwMode="auto">
          <a:xfrm>
            <a:off x="5146675" y="3642994"/>
            <a:ext cx="2549525" cy="695325"/>
          </a:xfrm>
          <a:prstGeom prst="rect">
            <a:avLst/>
          </a:prstGeom>
          <a:noFill/>
        </p:spPr>
      </p:pic>
      <p:pic>
        <p:nvPicPr>
          <p:cNvPr id="1030" name="Picture 6" descr="https://upload.wikimedia.org/wikipedia/en/9/90/Solomon_Airlines_logo.png"/>
          <p:cNvPicPr>
            <a:picLocks noChangeAspect="1" noChangeArrowheads="1"/>
          </p:cNvPicPr>
          <p:nvPr/>
        </p:nvPicPr>
        <p:blipFill>
          <a:blip r:embed="rId5" cstate="print"/>
          <a:srcRect/>
          <a:stretch>
            <a:fillRect/>
          </a:stretch>
        </p:blipFill>
        <p:spPr bwMode="auto">
          <a:xfrm>
            <a:off x="1181100" y="5075555"/>
            <a:ext cx="1838325" cy="952500"/>
          </a:xfrm>
          <a:prstGeom prst="rect">
            <a:avLst/>
          </a:prstGeom>
          <a:noFill/>
        </p:spPr>
      </p:pic>
      <p:pic>
        <p:nvPicPr>
          <p:cNvPr id="1032" name="Picture 8" descr="https://upload.wikimedia.org/wikipedia/en/2/2f/Air_Marshall_Islands.jpg"/>
          <p:cNvPicPr>
            <a:picLocks noChangeAspect="1" noChangeArrowheads="1"/>
          </p:cNvPicPr>
          <p:nvPr/>
        </p:nvPicPr>
        <p:blipFill>
          <a:blip r:embed="rId6" cstate="print"/>
          <a:srcRect/>
          <a:stretch>
            <a:fillRect/>
          </a:stretch>
        </p:blipFill>
        <p:spPr bwMode="auto">
          <a:xfrm>
            <a:off x="6393180" y="5177155"/>
            <a:ext cx="3286125" cy="838200"/>
          </a:xfrm>
          <a:prstGeom prst="rect">
            <a:avLst/>
          </a:prstGeom>
          <a:noFill/>
        </p:spPr>
      </p:pic>
      <p:pic>
        <p:nvPicPr>
          <p:cNvPr id="1036" name="Picture 12" descr="https://upload.wikimedia.org/wikipedia/en/9/9d/Norfolk_air.jpg"/>
          <p:cNvPicPr>
            <a:picLocks noChangeAspect="1" noChangeArrowheads="1"/>
          </p:cNvPicPr>
          <p:nvPr/>
        </p:nvPicPr>
        <p:blipFill>
          <a:blip r:embed="rId7" cstate="print"/>
          <a:srcRect/>
          <a:stretch>
            <a:fillRect/>
          </a:stretch>
        </p:blipFill>
        <p:spPr bwMode="auto">
          <a:xfrm>
            <a:off x="3352800" y="4701874"/>
            <a:ext cx="2611120" cy="1888982"/>
          </a:xfrm>
          <a:prstGeom prst="rect">
            <a:avLst/>
          </a:prstGeom>
          <a:noFill/>
        </p:spPr>
      </p:pic>
      <p:pic>
        <p:nvPicPr>
          <p:cNvPr id="10"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14935" y="1799856"/>
            <a:ext cx="5489210" cy="131407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xmlns:p14="http://schemas.microsoft.com/office/powerpoint/2010/main">
    <p:pull dir="lu"/>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8142390-A197-4A36-90C4-EAAF5D196F17}" type="slidenum">
              <a:rPr lang="en-US" smtClean="0"/>
              <a:pPr>
                <a:defRPr/>
              </a:pPr>
              <a:t>10</a:t>
            </a:fld>
            <a:endParaRPr lang="en-US" dirty="0"/>
          </a:p>
        </p:txBody>
      </p:sp>
      <p:pic>
        <p:nvPicPr>
          <p:cNvPr id="1027" name="Picture 3"/>
          <p:cNvPicPr>
            <a:picLocks noChangeAspect="1" noChangeArrowheads="1"/>
          </p:cNvPicPr>
          <p:nvPr/>
        </p:nvPicPr>
        <p:blipFill>
          <a:blip r:embed="rId3" cstate="print"/>
          <a:srcRect/>
          <a:stretch>
            <a:fillRect/>
          </a:stretch>
        </p:blipFill>
        <p:spPr bwMode="auto">
          <a:xfrm>
            <a:off x="2381250" y="1432560"/>
            <a:ext cx="5143500" cy="5201920"/>
          </a:xfrm>
          <a:prstGeom prst="rect">
            <a:avLst/>
          </a:prstGeom>
          <a:noFill/>
          <a:ln w="762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2801" y="264160"/>
            <a:ext cx="4561840" cy="107696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xmlns:p14="http://schemas.microsoft.com/office/powerpoint/2010/main">
    <p:pull dir="lu"/>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rgbClr val="FF0000"/>
                </a:solidFill>
              </a:rPr>
              <a:t>4 Point Restructure</a:t>
            </a:r>
            <a:endParaRPr lang="en-AU" dirty="0">
              <a:solidFill>
                <a:srgbClr val="FF0000"/>
              </a:solidFill>
            </a:endParaRPr>
          </a:p>
        </p:txBody>
      </p:sp>
      <p:sp>
        <p:nvSpPr>
          <p:cNvPr id="3" name="Content Placeholder 2"/>
          <p:cNvSpPr>
            <a:spLocks noGrp="1"/>
          </p:cNvSpPr>
          <p:nvPr>
            <p:ph idx="1"/>
          </p:nvPr>
        </p:nvSpPr>
        <p:spPr/>
        <p:txBody>
          <a:bodyPr/>
          <a:lstStyle/>
          <a:p>
            <a:endParaRPr lang="en-AU" dirty="0" smtClean="0">
              <a:solidFill>
                <a:srgbClr val="FF0000"/>
              </a:solidFill>
            </a:endParaRPr>
          </a:p>
          <a:p>
            <a:r>
              <a:rPr lang="en-AU" dirty="0" smtClean="0">
                <a:solidFill>
                  <a:srgbClr val="FF0000"/>
                </a:solidFill>
              </a:rPr>
              <a:t> </a:t>
            </a:r>
            <a:r>
              <a:rPr lang="en-AU" dirty="0" smtClean="0"/>
              <a:t>Identity re-invention / co-operative partnerships</a:t>
            </a:r>
          </a:p>
          <a:p>
            <a:endParaRPr lang="en-AU" dirty="0" smtClean="0"/>
          </a:p>
          <a:p>
            <a:r>
              <a:rPr lang="en-AU" dirty="0" smtClean="0">
                <a:solidFill>
                  <a:srgbClr val="FF0000"/>
                </a:solidFill>
              </a:rPr>
              <a:t>Diversification – commercial network</a:t>
            </a:r>
          </a:p>
          <a:p>
            <a:endParaRPr lang="en-AU" dirty="0" smtClean="0"/>
          </a:p>
          <a:p>
            <a:r>
              <a:rPr lang="en-AU" dirty="0" smtClean="0"/>
              <a:t>Fleet expansion/rejuvenation</a:t>
            </a:r>
          </a:p>
          <a:p>
            <a:endParaRPr lang="en-AU" dirty="0" smtClean="0"/>
          </a:p>
          <a:p>
            <a:r>
              <a:rPr lang="en-AU" dirty="0" smtClean="0"/>
              <a:t>Expanded/Diversified business model</a:t>
            </a:r>
          </a:p>
          <a:p>
            <a:endParaRPr lang="en-AU" dirty="0" smtClean="0"/>
          </a:p>
          <a:p>
            <a:endParaRPr lang="en-AU" dirty="0"/>
          </a:p>
        </p:txBody>
      </p:sp>
      <p:sp>
        <p:nvSpPr>
          <p:cNvPr id="4" name="Slide Number Placeholder 3"/>
          <p:cNvSpPr>
            <a:spLocks noGrp="1"/>
          </p:cNvSpPr>
          <p:nvPr>
            <p:ph type="sldNum" sz="quarter" idx="10"/>
          </p:nvPr>
        </p:nvSpPr>
        <p:spPr/>
        <p:txBody>
          <a:bodyPr/>
          <a:lstStyle/>
          <a:p>
            <a:pPr>
              <a:defRPr/>
            </a:pPr>
            <a:fld id="{35BFF51C-C4F9-485B-BB2A-8DAE490E8D19}" type="slidenum">
              <a:rPr lang="en-US" smtClean="0"/>
              <a:pPr>
                <a:defRPr/>
              </a:pPr>
              <a:t>11</a:t>
            </a:fld>
            <a:endParaRPr lang="en-US" dirty="0"/>
          </a:p>
        </p:txBody>
      </p:sp>
    </p:spTree>
  </p:cSld>
  <p:clrMapOvr>
    <a:masterClrMapping/>
  </p:clrMapOvr>
  <p:transition xmlns:p14="http://schemas.microsoft.com/office/powerpoint/2010/main">
    <p:pull dir="lu"/>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8142390-A197-4A36-90C4-EAAF5D196F17}" type="slidenum">
              <a:rPr lang="en-US" smtClean="0"/>
              <a:pPr>
                <a:defRPr/>
              </a:pPr>
              <a:t>12</a:t>
            </a:fld>
            <a:endParaRPr lang="en-US" dirty="0"/>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706" y="368490"/>
            <a:ext cx="4478814" cy="1023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a:stretch>
            <a:fillRect/>
          </a:stretch>
        </p:blipFill>
        <p:spPr>
          <a:xfrm>
            <a:off x="1787857" y="1363152"/>
            <a:ext cx="5581934" cy="5242091"/>
          </a:xfrm>
          <a:prstGeom prst="rect">
            <a:avLst/>
          </a:prstGeom>
          <a:effectLst/>
        </p:spPr>
      </p:pic>
    </p:spTree>
  </p:cSld>
  <p:clrMapOvr>
    <a:masterClrMapping/>
  </p:clrMapOvr>
  <p:transition xmlns:p14="http://schemas.microsoft.com/office/powerpoint/2010/main">
    <p:pull dir="lu"/>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8142390-A197-4A36-90C4-EAAF5D196F17}" type="slidenum">
              <a:rPr lang="en-US" smtClean="0"/>
              <a:pPr>
                <a:defRPr/>
              </a:pPr>
              <a:t>13</a:t>
            </a:fld>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42937"/>
            <a:ext cx="9906000" cy="5572125"/>
          </a:xfrm>
          <a:prstGeom prst="rect">
            <a:avLst/>
          </a:prstGeom>
        </p:spPr>
      </p:pic>
    </p:spTree>
    <p:extLst>
      <p:ext uri="{BB962C8B-B14F-4D97-AF65-F5344CB8AC3E}">
        <p14:creationId xmlns:p14="http://schemas.microsoft.com/office/powerpoint/2010/main" val="2946076650"/>
      </p:ext>
    </p:extLst>
  </p:cSld>
  <p:clrMapOvr>
    <a:masterClrMapping/>
  </p:clrMapOvr>
  <p:transition xmlns:p14="http://schemas.microsoft.com/office/powerpoint/2010/main">
    <p:pull dir="l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8142390-A197-4A36-90C4-EAAF5D196F17}" type="slidenum">
              <a:rPr lang="en-US" smtClean="0"/>
              <a:pPr>
                <a:defRPr/>
              </a:pPr>
              <a:t>14</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1296" y="2260410"/>
            <a:ext cx="6858000" cy="3429000"/>
          </a:xfrm>
          <a:prstGeom prst="rect">
            <a:avLst/>
          </a:pr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706" y="368490"/>
            <a:ext cx="4478814" cy="1023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289109" y="3289110"/>
            <a:ext cx="777923" cy="769441"/>
          </a:xfrm>
          <a:prstGeom prst="rect">
            <a:avLst/>
          </a:prstGeom>
          <a:noFill/>
        </p:spPr>
        <p:txBody>
          <a:bodyPr wrap="square" rtlCol="0">
            <a:spAutoFit/>
          </a:bodyPr>
          <a:lstStyle/>
          <a:p>
            <a:r>
              <a:rPr lang="en-US" sz="4400" b="1" dirty="0" smtClean="0"/>
              <a:t>?</a:t>
            </a:r>
            <a:endParaRPr lang="en-US" sz="4400" b="1" dirty="0"/>
          </a:p>
        </p:txBody>
      </p:sp>
    </p:spTree>
    <p:extLst>
      <p:ext uri="{BB962C8B-B14F-4D97-AF65-F5344CB8AC3E}">
        <p14:creationId xmlns:p14="http://schemas.microsoft.com/office/powerpoint/2010/main" val="1289895694"/>
      </p:ext>
    </p:extLst>
  </p:cSld>
  <p:clrMapOvr>
    <a:masterClrMapping/>
  </p:clrMapOvr>
  <p:transition xmlns:p14="http://schemas.microsoft.com/office/powerpoint/2010/main">
    <p:pull dir="lu"/>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rgbClr val="FF0000"/>
                </a:solidFill>
              </a:rPr>
              <a:t>4 Point Restructure</a:t>
            </a:r>
            <a:endParaRPr lang="en-AU" dirty="0">
              <a:solidFill>
                <a:srgbClr val="FF0000"/>
              </a:solidFill>
            </a:endParaRPr>
          </a:p>
        </p:txBody>
      </p:sp>
      <p:sp>
        <p:nvSpPr>
          <p:cNvPr id="3" name="Content Placeholder 2"/>
          <p:cNvSpPr>
            <a:spLocks noGrp="1"/>
          </p:cNvSpPr>
          <p:nvPr>
            <p:ph idx="1"/>
          </p:nvPr>
        </p:nvSpPr>
        <p:spPr/>
        <p:txBody>
          <a:bodyPr/>
          <a:lstStyle/>
          <a:p>
            <a:endParaRPr lang="en-AU" dirty="0" smtClean="0">
              <a:solidFill>
                <a:srgbClr val="FF0000"/>
              </a:solidFill>
            </a:endParaRPr>
          </a:p>
          <a:p>
            <a:r>
              <a:rPr lang="en-AU" dirty="0" smtClean="0">
                <a:solidFill>
                  <a:srgbClr val="FF0000"/>
                </a:solidFill>
              </a:rPr>
              <a:t> </a:t>
            </a:r>
            <a:r>
              <a:rPr lang="en-AU" dirty="0" smtClean="0"/>
              <a:t>Identity re-invention / co-operative partnerships</a:t>
            </a:r>
          </a:p>
          <a:p>
            <a:endParaRPr lang="en-AU" dirty="0" smtClean="0"/>
          </a:p>
          <a:p>
            <a:r>
              <a:rPr lang="en-AU" dirty="0" smtClean="0"/>
              <a:t>Diversification – commercial network</a:t>
            </a:r>
          </a:p>
          <a:p>
            <a:endParaRPr lang="en-AU" dirty="0" smtClean="0"/>
          </a:p>
          <a:p>
            <a:r>
              <a:rPr lang="en-AU" dirty="0" smtClean="0">
                <a:solidFill>
                  <a:srgbClr val="FF0000"/>
                </a:solidFill>
              </a:rPr>
              <a:t>Fleet expansion/rejuvenation</a:t>
            </a:r>
          </a:p>
          <a:p>
            <a:endParaRPr lang="en-AU" dirty="0" smtClean="0"/>
          </a:p>
          <a:p>
            <a:r>
              <a:rPr lang="en-AU" dirty="0" smtClean="0"/>
              <a:t>Expanded/Diversified business model</a:t>
            </a:r>
          </a:p>
          <a:p>
            <a:endParaRPr lang="en-AU" dirty="0" smtClean="0"/>
          </a:p>
          <a:p>
            <a:endParaRPr lang="en-AU" dirty="0"/>
          </a:p>
        </p:txBody>
      </p:sp>
      <p:sp>
        <p:nvSpPr>
          <p:cNvPr id="4" name="Slide Number Placeholder 3"/>
          <p:cNvSpPr>
            <a:spLocks noGrp="1"/>
          </p:cNvSpPr>
          <p:nvPr>
            <p:ph type="sldNum" sz="quarter" idx="10"/>
          </p:nvPr>
        </p:nvSpPr>
        <p:spPr/>
        <p:txBody>
          <a:bodyPr/>
          <a:lstStyle/>
          <a:p>
            <a:pPr>
              <a:defRPr/>
            </a:pPr>
            <a:fld id="{35BFF51C-C4F9-485B-BB2A-8DAE490E8D19}" type="slidenum">
              <a:rPr lang="en-US" smtClean="0"/>
              <a:pPr>
                <a:defRPr/>
              </a:pPr>
              <a:t>15</a:t>
            </a:fld>
            <a:endParaRPr lang="en-US" dirty="0"/>
          </a:p>
        </p:txBody>
      </p:sp>
    </p:spTree>
  </p:cSld>
  <p:clrMapOvr>
    <a:masterClrMapping/>
  </p:clrMapOvr>
  <p:transition xmlns:p14="http://schemas.microsoft.com/office/powerpoint/2010/main">
    <p:pull dir="l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656" y="551935"/>
            <a:ext cx="8903044" cy="881449"/>
          </a:xfrm>
        </p:spPr>
        <p:txBody>
          <a:bodyPr/>
          <a:lstStyle/>
          <a:p>
            <a:r>
              <a:rPr lang="en-AU" sz="4800" dirty="0" smtClean="0">
                <a:solidFill>
                  <a:srgbClr val="C00000"/>
                </a:solidFill>
              </a:rPr>
              <a:t>More </a:t>
            </a:r>
            <a:r>
              <a:rPr lang="en-AU" sz="4800" dirty="0">
                <a:solidFill>
                  <a:srgbClr val="C00000"/>
                </a:solidFill>
              </a:rPr>
              <a:t>a</a:t>
            </a:r>
            <a:r>
              <a:rPr lang="en-AU" sz="4800" dirty="0" smtClean="0">
                <a:solidFill>
                  <a:srgbClr val="C00000"/>
                </a:solidFill>
              </a:rPr>
              <a:t>ircraft required</a:t>
            </a:r>
            <a:endParaRPr lang="en-AU" sz="4800" dirty="0">
              <a:solidFill>
                <a:srgbClr val="C00000"/>
              </a:solidFill>
            </a:endParaRPr>
          </a:p>
        </p:txBody>
      </p:sp>
      <p:sp>
        <p:nvSpPr>
          <p:cNvPr id="5" name="Slide Number Placeholder 4"/>
          <p:cNvSpPr>
            <a:spLocks noGrp="1"/>
          </p:cNvSpPr>
          <p:nvPr>
            <p:ph type="sldNum" sz="quarter" idx="12"/>
          </p:nvPr>
        </p:nvSpPr>
        <p:spPr/>
        <p:txBody>
          <a:bodyPr/>
          <a:lstStyle/>
          <a:p>
            <a:pPr>
              <a:defRPr/>
            </a:pPr>
            <a:fld id="{5D7AF8EC-4114-435A-A881-83763C9E3CF6}" type="slidenum">
              <a:rPr lang="en-US" smtClean="0"/>
              <a:pPr>
                <a:defRPr/>
              </a:pPr>
              <a:t>16</a:t>
            </a:fld>
            <a:endParaRPr lang="en-US" dirty="0"/>
          </a:p>
        </p:txBody>
      </p:sp>
      <p:sp>
        <p:nvSpPr>
          <p:cNvPr id="8" name="Rectangle 7"/>
          <p:cNvSpPr/>
          <p:nvPr/>
        </p:nvSpPr>
        <p:spPr>
          <a:xfrm>
            <a:off x="507656" y="1354893"/>
            <a:ext cx="7005252" cy="400110"/>
          </a:xfrm>
          <a:prstGeom prst="rect">
            <a:avLst/>
          </a:prstGeom>
        </p:spPr>
        <p:txBody>
          <a:bodyPr wrap="square">
            <a:spAutoFit/>
          </a:bodyPr>
          <a:lstStyle/>
          <a:p>
            <a:r>
              <a:rPr lang="en-AU" dirty="0" smtClean="0"/>
              <a:t>Our fleet is 100% Classic Boeing 737-300</a:t>
            </a:r>
            <a:endParaRPr lang="en-AU" sz="2000" dirty="0"/>
          </a:p>
        </p:txBody>
      </p:sp>
      <p:pic>
        <p:nvPicPr>
          <p:cNvPr id="1027" name="Picture 3"/>
          <p:cNvPicPr>
            <a:picLocks noChangeAspect="1" noChangeArrowheads="1"/>
          </p:cNvPicPr>
          <p:nvPr/>
        </p:nvPicPr>
        <p:blipFill>
          <a:blip r:embed="rId3" cstate="print"/>
          <a:srcRect/>
          <a:stretch>
            <a:fillRect/>
          </a:stretch>
        </p:blipFill>
        <p:spPr bwMode="auto">
          <a:xfrm>
            <a:off x="1066800" y="2103120"/>
            <a:ext cx="7579360" cy="3901440"/>
          </a:xfrm>
          <a:prstGeom prst="rect">
            <a:avLst/>
          </a:prstGeom>
          <a:noFill/>
          <a:ln w="9525">
            <a:noFill/>
            <a:miter lim="800000"/>
            <a:headEnd/>
            <a:tailEnd/>
          </a:ln>
          <a:effectLst/>
        </p:spPr>
      </p:pic>
    </p:spTree>
    <p:extLst>
      <p:ext uri="{BB962C8B-B14F-4D97-AF65-F5344CB8AC3E}">
        <p14:creationId xmlns:p14="http://schemas.microsoft.com/office/powerpoint/2010/main" val="622664086"/>
      </p:ext>
    </p:extLst>
  </p:cSld>
  <p:clrMapOvr>
    <a:masterClrMapping/>
  </p:clrMapOvr>
  <p:transition xmlns:p14="http://schemas.microsoft.com/office/powerpoint/2010/main">
    <p:pull dir="lu"/>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8142390-A197-4A36-90C4-EAAF5D196F17}" type="slidenum">
              <a:rPr lang="en-US" smtClean="0"/>
              <a:pPr>
                <a:defRPr/>
              </a:pPr>
              <a:t>17</a:t>
            </a:fld>
            <a:endParaRPr lang="en-US" dirty="0"/>
          </a:p>
        </p:txBody>
      </p:sp>
      <p:graphicFrame>
        <p:nvGraphicFramePr>
          <p:cNvPr id="3" name="Content Placeholder 3"/>
          <p:cNvGraphicFramePr>
            <a:graphicFrameLocks/>
          </p:cNvGraphicFramePr>
          <p:nvPr>
            <p:extLst>
              <p:ext uri="{D42A27DB-BD31-4B8C-83A1-F6EECF244321}">
                <p14:modId xmlns:p14="http://schemas.microsoft.com/office/powerpoint/2010/main" val="3031784370"/>
              </p:ext>
            </p:extLst>
          </p:nvPr>
        </p:nvGraphicFramePr>
        <p:xfrm>
          <a:off x="1378424" y="1883389"/>
          <a:ext cx="6169095" cy="1832616"/>
        </p:xfrm>
        <a:graphic>
          <a:graphicData uri="http://schemas.openxmlformats.org/drawingml/2006/table">
            <a:tbl>
              <a:tblPr firstRow="1" bandRow="1">
                <a:tableStyleId>{5C22544A-7EE6-4342-B048-85BDC9FD1C3A}</a:tableStyleId>
              </a:tblPr>
              <a:tblGrid>
                <a:gridCol w="1269242"/>
                <a:gridCol w="1269242"/>
                <a:gridCol w="1269242"/>
                <a:gridCol w="2361369"/>
              </a:tblGrid>
              <a:tr h="469804">
                <a:tc>
                  <a:txBody>
                    <a:bodyPr/>
                    <a:lstStyle/>
                    <a:p>
                      <a:r>
                        <a:rPr lang="en-AU" sz="1300" dirty="0" smtClean="0"/>
                        <a:t>Registration</a:t>
                      </a:r>
                      <a:endParaRPr lang="en-AU" sz="1300" dirty="0"/>
                    </a:p>
                  </a:txBody>
                  <a:tcPr marL="74295" marR="74295" marT="37148" marB="37148"/>
                </a:tc>
                <a:tc>
                  <a:txBody>
                    <a:bodyPr/>
                    <a:lstStyle/>
                    <a:p>
                      <a:r>
                        <a:rPr lang="en-AU" sz="1300" dirty="0" smtClean="0"/>
                        <a:t>Type</a:t>
                      </a:r>
                      <a:endParaRPr lang="en-AU" sz="1300" dirty="0"/>
                    </a:p>
                  </a:txBody>
                  <a:tcPr marL="74295" marR="74295" marT="37148" marB="37148"/>
                </a:tc>
                <a:tc>
                  <a:txBody>
                    <a:bodyPr/>
                    <a:lstStyle/>
                    <a:p>
                      <a:r>
                        <a:rPr lang="en-AU" sz="1300" dirty="0" smtClean="0"/>
                        <a:t>Year of Manufacture</a:t>
                      </a:r>
                      <a:endParaRPr lang="en-AU" sz="1300" dirty="0"/>
                    </a:p>
                  </a:txBody>
                  <a:tcPr marL="74295" marR="74295" marT="37148" marB="37148"/>
                </a:tc>
                <a:tc>
                  <a:txBody>
                    <a:bodyPr/>
                    <a:lstStyle/>
                    <a:p>
                      <a:r>
                        <a:rPr lang="en-AU" sz="1300" dirty="0" smtClean="0"/>
                        <a:t>Into Service for Nauru Airlines</a:t>
                      </a:r>
                      <a:endParaRPr lang="en-AU" sz="1300" dirty="0"/>
                    </a:p>
                  </a:txBody>
                  <a:tcPr marL="74295" marR="74295" marT="37148" marB="37148"/>
                </a:tc>
              </a:tr>
              <a:tr h="271992">
                <a:tc>
                  <a:txBody>
                    <a:bodyPr/>
                    <a:lstStyle/>
                    <a:p>
                      <a:r>
                        <a:rPr lang="en-AU" sz="1300" dirty="0" smtClean="0"/>
                        <a:t>VH-PNI</a:t>
                      </a:r>
                      <a:endParaRPr lang="en-AU" sz="1300" dirty="0"/>
                    </a:p>
                  </a:txBody>
                  <a:tcPr marL="74295" marR="74295" marT="37148" marB="37148"/>
                </a:tc>
                <a:tc>
                  <a:txBody>
                    <a:bodyPr/>
                    <a:lstStyle/>
                    <a:p>
                      <a:r>
                        <a:rPr lang="en-AU" sz="1300" dirty="0" smtClean="0"/>
                        <a:t>Passenger</a:t>
                      </a:r>
                      <a:endParaRPr lang="en-AU" sz="1300" dirty="0"/>
                    </a:p>
                  </a:txBody>
                  <a:tcPr marL="74295" marR="74295" marT="37148" marB="37148"/>
                </a:tc>
                <a:tc>
                  <a:txBody>
                    <a:bodyPr/>
                    <a:lstStyle/>
                    <a:p>
                      <a:r>
                        <a:rPr lang="en-AU" sz="1300" dirty="0" smtClean="0"/>
                        <a:t>1997</a:t>
                      </a:r>
                      <a:endParaRPr lang="en-AU" sz="1300" dirty="0"/>
                    </a:p>
                  </a:txBody>
                  <a:tcPr marL="74295" marR="74295" marT="37148" marB="37148"/>
                </a:tc>
                <a:tc>
                  <a:txBody>
                    <a:bodyPr/>
                    <a:lstStyle/>
                    <a:p>
                      <a:r>
                        <a:rPr lang="en-AU" sz="1300" dirty="0" smtClean="0"/>
                        <a:t>October</a:t>
                      </a:r>
                      <a:r>
                        <a:rPr lang="en-AU" sz="1300" baseline="0" dirty="0" smtClean="0"/>
                        <a:t> 2013</a:t>
                      </a:r>
                      <a:endParaRPr lang="en-AU" sz="1300" dirty="0"/>
                    </a:p>
                  </a:txBody>
                  <a:tcPr marL="74295" marR="74295" marT="37148" marB="37148"/>
                </a:tc>
              </a:tr>
              <a:tr h="271992">
                <a:tc>
                  <a:txBody>
                    <a:bodyPr/>
                    <a:lstStyle/>
                    <a:p>
                      <a:r>
                        <a:rPr lang="en-AU" sz="1300" dirty="0" smtClean="0"/>
                        <a:t>VH-ONU</a:t>
                      </a:r>
                      <a:endParaRPr lang="en-AU" sz="1300" dirty="0"/>
                    </a:p>
                  </a:txBody>
                  <a:tcPr marL="74295" marR="74295" marT="37148" marB="37148"/>
                </a:tc>
                <a:tc>
                  <a:txBody>
                    <a:bodyPr/>
                    <a:lstStyle/>
                    <a:p>
                      <a:r>
                        <a:rPr lang="en-AU" sz="1300" dirty="0" smtClean="0"/>
                        <a:t>Passenger</a:t>
                      </a:r>
                      <a:endParaRPr lang="en-AU" sz="1300" dirty="0"/>
                    </a:p>
                  </a:txBody>
                  <a:tcPr marL="74295" marR="74295" marT="37148" marB="37148"/>
                </a:tc>
                <a:tc>
                  <a:txBody>
                    <a:bodyPr/>
                    <a:lstStyle/>
                    <a:p>
                      <a:r>
                        <a:rPr lang="en-AU" sz="1300" dirty="0" smtClean="0"/>
                        <a:t>1998</a:t>
                      </a:r>
                      <a:endParaRPr lang="en-AU" sz="1300" dirty="0"/>
                    </a:p>
                  </a:txBody>
                  <a:tcPr marL="74295" marR="74295" marT="37148" marB="37148"/>
                </a:tc>
                <a:tc>
                  <a:txBody>
                    <a:bodyPr/>
                    <a:lstStyle/>
                    <a:p>
                      <a:r>
                        <a:rPr lang="en-AU" sz="1300" dirty="0" smtClean="0"/>
                        <a:t>October 2014</a:t>
                      </a:r>
                      <a:endParaRPr lang="en-AU" sz="1300" dirty="0"/>
                    </a:p>
                  </a:txBody>
                  <a:tcPr marL="74295" marR="74295" marT="37148" marB="37148"/>
                </a:tc>
              </a:tr>
              <a:tr h="271992">
                <a:tc>
                  <a:txBody>
                    <a:bodyPr/>
                    <a:lstStyle/>
                    <a:p>
                      <a:r>
                        <a:rPr lang="en-AU" sz="1300" dirty="0" smtClean="0"/>
                        <a:t>VH-YNU</a:t>
                      </a:r>
                      <a:endParaRPr lang="en-AU" sz="1300" dirty="0"/>
                    </a:p>
                  </a:txBody>
                  <a:tcPr marL="74295" marR="74295" marT="37148" marB="37148"/>
                </a:tc>
                <a:tc>
                  <a:txBody>
                    <a:bodyPr/>
                    <a:lstStyle/>
                    <a:p>
                      <a:r>
                        <a:rPr lang="en-AU" sz="1300" dirty="0" smtClean="0"/>
                        <a:t>Passenger</a:t>
                      </a:r>
                      <a:endParaRPr lang="en-AU" sz="1300" dirty="0"/>
                    </a:p>
                  </a:txBody>
                  <a:tcPr marL="74295" marR="74295" marT="37148" marB="37148"/>
                </a:tc>
                <a:tc>
                  <a:txBody>
                    <a:bodyPr/>
                    <a:lstStyle/>
                    <a:p>
                      <a:r>
                        <a:rPr lang="en-AU" sz="1300" dirty="0" smtClean="0"/>
                        <a:t>1999</a:t>
                      </a:r>
                      <a:endParaRPr lang="en-AU" sz="1300" dirty="0"/>
                    </a:p>
                  </a:txBody>
                  <a:tcPr marL="74295" marR="74295" marT="37148" marB="37148"/>
                </a:tc>
                <a:tc>
                  <a:txBody>
                    <a:bodyPr/>
                    <a:lstStyle/>
                    <a:p>
                      <a:r>
                        <a:rPr lang="en-AU" sz="1300" dirty="0" smtClean="0"/>
                        <a:t>January 2015</a:t>
                      </a:r>
                      <a:endParaRPr lang="en-AU" sz="1300" dirty="0"/>
                    </a:p>
                  </a:txBody>
                  <a:tcPr marL="74295" marR="74295" marT="37148" marB="37148"/>
                </a:tc>
              </a:tr>
              <a:tr h="271992">
                <a:tc>
                  <a:txBody>
                    <a:bodyPr/>
                    <a:lstStyle/>
                    <a:p>
                      <a:r>
                        <a:rPr lang="en-AU" sz="1300" dirty="0" smtClean="0"/>
                        <a:t>VH-XNU</a:t>
                      </a:r>
                      <a:endParaRPr lang="en-AU" sz="1300" dirty="0"/>
                    </a:p>
                  </a:txBody>
                  <a:tcPr marL="74295" marR="74295" marT="37148" marB="37148"/>
                </a:tc>
                <a:tc>
                  <a:txBody>
                    <a:bodyPr/>
                    <a:lstStyle/>
                    <a:p>
                      <a:r>
                        <a:rPr lang="en-AU" sz="1300" dirty="0" smtClean="0"/>
                        <a:t>Passenger</a:t>
                      </a:r>
                      <a:endParaRPr lang="en-AU" sz="1300" dirty="0"/>
                    </a:p>
                  </a:txBody>
                  <a:tcPr marL="74295" marR="74295" marT="37148" marB="37148"/>
                </a:tc>
                <a:tc>
                  <a:txBody>
                    <a:bodyPr/>
                    <a:lstStyle/>
                    <a:p>
                      <a:r>
                        <a:rPr lang="en-AU" sz="1300" dirty="0" smtClean="0"/>
                        <a:t>1999</a:t>
                      </a:r>
                      <a:endParaRPr lang="en-AU" sz="1300" dirty="0"/>
                    </a:p>
                  </a:txBody>
                  <a:tcPr marL="74295" marR="74295" marT="37148" marB="37148"/>
                </a:tc>
                <a:tc>
                  <a:txBody>
                    <a:bodyPr/>
                    <a:lstStyle/>
                    <a:p>
                      <a:r>
                        <a:rPr lang="en-AU" sz="1300" dirty="0" smtClean="0"/>
                        <a:t>January</a:t>
                      </a:r>
                      <a:r>
                        <a:rPr lang="en-AU" sz="1300" baseline="0" dirty="0" smtClean="0"/>
                        <a:t> 2016</a:t>
                      </a:r>
                      <a:endParaRPr lang="en-AU" sz="1300" dirty="0"/>
                    </a:p>
                  </a:txBody>
                  <a:tcPr marL="74295" marR="74295" marT="37148" marB="37148"/>
                </a:tc>
              </a:tr>
              <a:tr h="271992">
                <a:tc>
                  <a:txBody>
                    <a:bodyPr/>
                    <a:lstStyle/>
                    <a:p>
                      <a:r>
                        <a:rPr lang="en-AU" sz="1300" dirty="0" smtClean="0">
                          <a:solidFill>
                            <a:srgbClr val="FF0000"/>
                          </a:solidFill>
                        </a:rPr>
                        <a:t>VH-VLI</a:t>
                      </a:r>
                      <a:endParaRPr lang="en-AU" sz="1300" dirty="0">
                        <a:solidFill>
                          <a:srgbClr val="FF0000"/>
                        </a:solidFill>
                      </a:endParaRPr>
                    </a:p>
                  </a:txBody>
                  <a:tcPr marL="74295" marR="74295" marT="37148" marB="37148"/>
                </a:tc>
                <a:tc>
                  <a:txBody>
                    <a:bodyPr/>
                    <a:lstStyle/>
                    <a:p>
                      <a:r>
                        <a:rPr lang="en-AU" sz="1300" dirty="0" smtClean="0">
                          <a:solidFill>
                            <a:srgbClr val="FF0000"/>
                          </a:solidFill>
                        </a:rPr>
                        <a:t>Freighter</a:t>
                      </a:r>
                      <a:endParaRPr lang="en-AU" sz="1300" dirty="0">
                        <a:solidFill>
                          <a:srgbClr val="FF0000"/>
                        </a:solidFill>
                      </a:endParaRPr>
                    </a:p>
                  </a:txBody>
                  <a:tcPr marL="74295" marR="74295" marT="37148" marB="37148"/>
                </a:tc>
                <a:tc>
                  <a:txBody>
                    <a:bodyPr/>
                    <a:lstStyle/>
                    <a:p>
                      <a:r>
                        <a:rPr lang="en-AU" sz="1300" dirty="0" smtClean="0">
                          <a:solidFill>
                            <a:srgbClr val="FF0000"/>
                          </a:solidFill>
                        </a:rPr>
                        <a:t>1993</a:t>
                      </a:r>
                      <a:endParaRPr lang="en-AU" sz="1300" dirty="0">
                        <a:solidFill>
                          <a:srgbClr val="FF0000"/>
                        </a:solidFill>
                      </a:endParaRPr>
                    </a:p>
                  </a:txBody>
                  <a:tcPr marL="74295" marR="74295" marT="37148" marB="37148"/>
                </a:tc>
                <a:tc>
                  <a:txBody>
                    <a:bodyPr/>
                    <a:lstStyle/>
                    <a:p>
                      <a:r>
                        <a:rPr lang="en-AU" sz="1300" dirty="0" smtClean="0">
                          <a:solidFill>
                            <a:srgbClr val="FF0000"/>
                          </a:solidFill>
                        </a:rPr>
                        <a:t>July 2014</a:t>
                      </a:r>
                      <a:endParaRPr lang="en-AU" sz="1300" dirty="0">
                        <a:solidFill>
                          <a:srgbClr val="FF0000"/>
                        </a:solidFill>
                      </a:endParaRPr>
                    </a:p>
                  </a:txBody>
                  <a:tcPr marL="74295" marR="74295" marT="37148" marB="37148"/>
                </a:tc>
              </a:tr>
            </a:tbl>
          </a:graphicData>
        </a:graphic>
      </p:graphicFrame>
      <p:graphicFrame>
        <p:nvGraphicFramePr>
          <p:cNvPr id="4" name="Chart 3"/>
          <p:cNvGraphicFramePr/>
          <p:nvPr>
            <p:extLst>
              <p:ext uri="{D42A27DB-BD31-4B8C-83A1-F6EECF244321}">
                <p14:modId xmlns:p14="http://schemas.microsoft.com/office/powerpoint/2010/main" val="258544350"/>
              </p:ext>
            </p:extLst>
          </p:nvPr>
        </p:nvGraphicFramePr>
        <p:xfrm>
          <a:off x="2553891" y="4257080"/>
          <a:ext cx="4223575" cy="18436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46669905"/>
      </p:ext>
    </p:extLst>
  </p:cSld>
  <p:clrMapOvr>
    <a:masterClrMapping/>
  </p:clrMapOvr>
  <p:transition xmlns:p14="http://schemas.microsoft.com/office/powerpoint/2010/main">
    <p:pull dir="l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833120"/>
            <a:ext cx="8404860" cy="545304"/>
          </a:xfrm>
        </p:spPr>
        <p:txBody>
          <a:bodyPr/>
          <a:lstStyle/>
          <a:p>
            <a:r>
              <a:rPr lang="en-AU" sz="4000" dirty="0" smtClean="0">
                <a:solidFill>
                  <a:srgbClr val="FF0000"/>
                </a:solidFill>
              </a:rPr>
              <a:t>Our Fleet of Boeing 737-300’s</a:t>
            </a:r>
            <a:endParaRPr lang="en-AU" sz="4000" dirty="0">
              <a:solidFill>
                <a:srgbClr val="FF0000"/>
              </a:solidFill>
            </a:endParaRPr>
          </a:p>
        </p:txBody>
      </p:sp>
      <p:sp>
        <p:nvSpPr>
          <p:cNvPr id="4" name="Slide Number Placeholder 3"/>
          <p:cNvSpPr>
            <a:spLocks noGrp="1"/>
          </p:cNvSpPr>
          <p:nvPr>
            <p:ph type="sldNum" sz="quarter" idx="10"/>
          </p:nvPr>
        </p:nvSpPr>
        <p:spPr/>
        <p:txBody>
          <a:bodyPr/>
          <a:lstStyle/>
          <a:p>
            <a:pPr>
              <a:defRPr/>
            </a:pPr>
            <a:fld id="{35BFF51C-C4F9-485B-BB2A-8DAE490E8D19}" type="slidenum">
              <a:rPr lang="en-US" smtClean="0"/>
              <a:pPr>
                <a:defRPr/>
              </a:pPr>
              <a:t>18</a:t>
            </a:fld>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8137" b="21555"/>
          <a:stretch/>
        </p:blipFill>
        <p:spPr>
          <a:xfrm>
            <a:off x="5333021" y="1893199"/>
            <a:ext cx="4437883" cy="18516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7029324" y="3924929"/>
            <a:ext cx="1398895" cy="646331"/>
          </a:xfrm>
          <a:prstGeom prst="rect">
            <a:avLst/>
          </a:prstGeom>
          <a:noFill/>
        </p:spPr>
        <p:txBody>
          <a:bodyPr wrap="square" rtlCol="0">
            <a:spAutoFit/>
          </a:bodyPr>
          <a:lstStyle/>
          <a:p>
            <a:r>
              <a:rPr lang="en-AU" dirty="0" smtClean="0"/>
              <a:t>VH – PNI</a:t>
            </a:r>
          </a:p>
          <a:p>
            <a:endParaRPr lang="en-AU"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447371"/>
            <a:ext cx="5129184" cy="18516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 name="Picture 9"/>
          <p:cNvPicPr>
            <a:picLocks noChangeAspect="1"/>
          </p:cNvPicPr>
          <p:nvPr/>
        </p:nvPicPr>
        <p:blipFill>
          <a:blip r:embed="rId5" cstate="print"/>
          <a:stretch>
            <a:fillRect/>
          </a:stretch>
        </p:blipFill>
        <p:spPr>
          <a:xfrm>
            <a:off x="540389" y="4171977"/>
            <a:ext cx="4039406" cy="2073045"/>
          </a:xfrm>
          <a:prstGeom prst="rect">
            <a:avLst/>
          </a:prstGeom>
          <a:ln w="57150">
            <a:solidFill>
              <a:schemeClr val="bg1"/>
            </a:solidFill>
          </a:ln>
          <a:effectLst>
            <a:outerShdw blurRad="50800" dist="38100" dir="2700000" algn="tl" rotWithShape="0">
              <a:prstClr val="black">
                <a:alpha val="40000"/>
              </a:prstClr>
            </a:outerShdw>
          </a:effectLst>
        </p:spPr>
      </p:pic>
      <p:sp>
        <p:nvSpPr>
          <p:cNvPr id="11" name="TextBox 10"/>
          <p:cNvSpPr txBox="1"/>
          <p:nvPr/>
        </p:nvSpPr>
        <p:spPr>
          <a:xfrm>
            <a:off x="594429" y="3418023"/>
            <a:ext cx="2569237" cy="369332"/>
          </a:xfrm>
          <a:prstGeom prst="rect">
            <a:avLst/>
          </a:prstGeom>
          <a:noFill/>
        </p:spPr>
        <p:txBody>
          <a:bodyPr wrap="square" rtlCol="0">
            <a:spAutoFit/>
          </a:bodyPr>
          <a:lstStyle/>
          <a:p>
            <a:r>
              <a:rPr lang="en-AU" dirty="0" smtClean="0"/>
              <a:t>VH - NLK</a:t>
            </a:r>
            <a:endParaRPr lang="en-AU" dirty="0"/>
          </a:p>
        </p:txBody>
      </p:sp>
      <p:pic>
        <p:nvPicPr>
          <p:cNvPr id="12" name="Picture 2"/>
          <p:cNvPicPr>
            <a:picLocks noChangeAspect="1" noChangeArrowheads="1"/>
          </p:cNvPicPr>
          <p:nvPr/>
        </p:nvPicPr>
        <p:blipFill>
          <a:blip r:embed="rId6" cstate="print"/>
          <a:srcRect/>
          <a:stretch>
            <a:fillRect/>
          </a:stretch>
        </p:blipFill>
        <p:spPr bwMode="auto">
          <a:xfrm>
            <a:off x="5511967" y="4390741"/>
            <a:ext cx="4120462" cy="2040006"/>
          </a:xfrm>
          <a:prstGeom prst="rect">
            <a:avLst/>
          </a:prstGeom>
          <a:noFill/>
          <a:ln w="57150">
            <a:solidFill>
              <a:schemeClr val="bg1"/>
            </a:solidFill>
            <a:miter lim="800000"/>
            <a:headEnd/>
            <a:tailEnd/>
          </a:ln>
          <a:effectLst>
            <a:outerShdw blurRad="50800" dist="38100" dir="2700000" algn="tl" rotWithShape="0">
              <a:prstClr val="black">
                <a:alpha val="40000"/>
              </a:prstClr>
            </a:outerShdw>
          </a:effectLst>
        </p:spPr>
      </p:pic>
      <p:sp>
        <p:nvSpPr>
          <p:cNvPr id="13" name="TextBox 12"/>
          <p:cNvSpPr txBox="1"/>
          <p:nvPr/>
        </p:nvSpPr>
        <p:spPr>
          <a:xfrm rot="10800000" flipV="1">
            <a:off x="1769774" y="6371550"/>
            <a:ext cx="1681389" cy="369332"/>
          </a:xfrm>
          <a:prstGeom prst="rect">
            <a:avLst/>
          </a:prstGeom>
          <a:noFill/>
        </p:spPr>
        <p:txBody>
          <a:bodyPr wrap="square" rtlCol="0">
            <a:spAutoFit/>
          </a:bodyPr>
          <a:lstStyle/>
          <a:p>
            <a:r>
              <a:rPr lang="en-AU" dirty="0" smtClean="0"/>
              <a:t>VH - ONU</a:t>
            </a:r>
            <a:endParaRPr lang="en-AU" dirty="0"/>
          </a:p>
        </p:txBody>
      </p:sp>
      <p:sp>
        <p:nvSpPr>
          <p:cNvPr id="14" name="TextBox 13"/>
          <p:cNvSpPr txBox="1"/>
          <p:nvPr/>
        </p:nvSpPr>
        <p:spPr>
          <a:xfrm rot="10800000" flipV="1">
            <a:off x="6758652" y="6375340"/>
            <a:ext cx="1681389" cy="369332"/>
          </a:xfrm>
          <a:prstGeom prst="rect">
            <a:avLst/>
          </a:prstGeom>
          <a:noFill/>
        </p:spPr>
        <p:txBody>
          <a:bodyPr wrap="square" rtlCol="0">
            <a:spAutoFit/>
          </a:bodyPr>
          <a:lstStyle/>
          <a:p>
            <a:r>
              <a:rPr lang="en-AU" dirty="0" smtClean="0"/>
              <a:t>VH - YNU</a:t>
            </a:r>
            <a:endParaRPr lang="en-AU" dirty="0"/>
          </a:p>
        </p:txBody>
      </p:sp>
      <p:pic>
        <p:nvPicPr>
          <p:cNvPr id="2050" name="Picture 2"/>
          <p:cNvPicPr>
            <a:picLocks noChangeAspect="1" noChangeArrowheads="1"/>
          </p:cNvPicPr>
          <p:nvPr/>
        </p:nvPicPr>
        <p:blipFill>
          <a:blip r:embed="rId7" cstate="print"/>
          <a:srcRect/>
          <a:stretch>
            <a:fillRect/>
          </a:stretch>
        </p:blipFill>
        <p:spPr bwMode="auto">
          <a:xfrm>
            <a:off x="3210560" y="3200400"/>
            <a:ext cx="3220720" cy="1818640"/>
          </a:xfrm>
          <a:prstGeom prst="rect">
            <a:avLst/>
          </a:prstGeom>
          <a:noFill/>
          <a:ln w="57150">
            <a:solidFill>
              <a:schemeClr val="bg1"/>
            </a:solidFill>
            <a:miter lim="800000"/>
            <a:headEnd/>
            <a:tailEnd/>
          </a:ln>
          <a:effectLst>
            <a:outerShdw blurRad="50800" dist="38100" dir="2700000" algn="tl" rotWithShape="0">
              <a:prstClr val="black">
                <a:alpha val="40000"/>
              </a:prstClr>
            </a:outerShdw>
          </a:effectLst>
        </p:spPr>
      </p:pic>
      <p:sp>
        <p:nvSpPr>
          <p:cNvPr id="15" name="TextBox 14"/>
          <p:cNvSpPr txBox="1"/>
          <p:nvPr/>
        </p:nvSpPr>
        <p:spPr>
          <a:xfrm>
            <a:off x="4551680" y="5080000"/>
            <a:ext cx="1334859" cy="369332"/>
          </a:xfrm>
          <a:prstGeom prst="rect">
            <a:avLst/>
          </a:prstGeom>
          <a:noFill/>
        </p:spPr>
        <p:txBody>
          <a:bodyPr wrap="square" rtlCol="0">
            <a:spAutoFit/>
          </a:bodyPr>
          <a:lstStyle/>
          <a:p>
            <a:r>
              <a:rPr lang="en-AU" dirty="0" smtClean="0"/>
              <a:t>VH-VLI</a:t>
            </a:r>
            <a:endParaRPr lang="en-AU" dirty="0"/>
          </a:p>
        </p:txBody>
      </p:sp>
    </p:spTree>
    <p:extLst>
      <p:ext uri="{BB962C8B-B14F-4D97-AF65-F5344CB8AC3E}">
        <p14:creationId xmlns:p14="http://schemas.microsoft.com/office/powerpoint/2010/main" val="4291844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8142390-A197-4A36-90C4-EAAF5D196F17}" type="slidenum">
              <a:rPr lang="en-US" smtClean="0"/>
              <a:pPr>
                <a:defRPr/>
              </a:pPr>
              <a:t>1</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6166"/>
            <a:ext cx="9906000" cy="5725668"/>
          </a:xfrm>
          <a:prstGeom prst="rect">
            <a:avLst/>
          </a:prstGeom>
        </p:spPr>
      </p:pic>
    </p:spTree>
    <p:extLst>
      <p:ext uri="{BB962C8B-B14F-4D97-AF65-F5344CB8AC3E}">
        <p14:creationId xmlns:p14="http://schemas.microsoft.com/office/powerpoint/2010/main" val="1364656677"/>
      </p:ext>
    </p:extLst>
  </p:cSld>
  <p:clrMapOvr>
    <a:masterClrMapping/>
  </p:clrMapOvr>
  <p:transition xmlns:p14="http://schemas.microsoft.com/office/powerpoint/2010/main">
    <p:pull dir="l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rgbClr val="FF0000"/>
                </a:solidFill>
              </a:rPr>
              <a:t>4 Point Restructure</a:t>
            </a:r>
            <a:endParaRPr lang="en-AU" dirty="0">
              <a:solidFill>
                <a:srgbClr val="FF0000"/>
              </a:solidFill>
            </a:endParaRPr>
          </a:p>
        </p:txBody>
      </p:sp>
      <p:sp>
        <p:nvSpPr>
          <p:cNvPr id="3" name="Content Placeholder 2"/>
          <p:cNvSpPr>
            <a:spLocks noGrp="1"/>
          </p:cNvSpPr>
          <p:nvPr>
            <p:ph idx="1"/>
          </p:nvPr>
        </p:nvSpPr>
        <p:spPr/>
        <p:txBody>
          <a:bodyPr/>
          <a:lstStyle/>
          <a:p>
            <a:endParaRPr lang="en-AU" dirty="0" smtClean="0">
              <a:solidFill>
                <a:srgbClr val="FF0000"/>
              </a:solidFill>
            </a:endParaRPr>
          </a:p>
          <a:p>
            <a:r>
              <a:rPr lang="en-AU" dirty="0" smtClean="0">
                <a:solidFill>
                  <a:srgbClr val="FF0000"/>
                </a:solidFill>
              </a:rPr>
              <a:t> </a:t>
            </a:r>
            <a:r>
              <a:rPr lang="en-AU" dirty="0" smtClean="0"/>
              <a:t>Identity re-invention / co-operative partnerships</a:t>
            </a:r>
          </a:p>
          <a:p>
            <a:endParaRPr lang="en-AU" dirty="0" smtClean="0"/>
          </a:p>
          <a:p>
            <a:r>
              <a:rPr lang="en-AU" dirty="0" smtClean="0"/>
              <a:t>Diversification – commercial network</a:t>
            </a:r>
          </a:p>
          <a:p>
            <a:endParaRPr lang="en-AU" dirty="0" smtClean="0"/>
          </a:p>
          <a:p>
            <a:r>
              <a:rPr lang="en-AU" dirty="0" smtClean="0"/>
              <a:t>Fleet expansion/rejuvenation</a:t>
            </a:r>
          </a:p>
          <a:p>
            <a:pPr marL="0" indent="0">
              <a:buNone/>
            </a:pPr>
            <a:endParaRPr lang="en-AU" dirty="0" smtClean="0"/>
          </a:p>
          <a:p>
            <a:r>
              <a:rPr lang="en-AU" dirty="0" smtClean="0">
                <a:solidFill>
                  <a:srgbClr val="FF0000"/>
                </a:solidFill>
              </a:rPr>
              <a:t>Expanded business model</a:t>
            </a:r>
          </a:p>
          <a:p>
            <a:endParaRPr lang="en-AU" dirty="0" smtClean="0"/>
          </a:p>
          <a:p>
            <a:endParaRPr lang="en-AU" dirty="0"/>
          </a:p>
        </p:txBody>
      </p:sp>
      <p:sp>
        <p:nvSpPr>
          <p:cNvPr id="4" name="Slide Number Placeholder 3"/>
          <p:cNvSpPr>
            <a:spLocks noGrp="1"/>
          </p:cNvSpPr>
          <p:nvPr>
            <p:ph type="sldNum" sz="quarter" idx="10"/>
          </p:nvPr>
        </p:nvSpPr>
        <p:spPr/>
        <p:txBody>
          <a:bodyPr/>
          <a:lstStyle/>
          <a:p>
            <a:pPr>
              <a:defRPr/>
            </a:pPr>
            <a:fld id="{35BFF51C-C4F9-485B-BB2A-8DAE490E8D19}" type="slidenum">
              <a:rPr lang="en-US" smtClean="0"/>
              <a:pPr>
                <a:defRPr/>
              </a:pPr>
              <a:t>19</a:t>
            </a:fld>
            <a:endParaRPr lang="en-US" dirty="0"/>
          </a:p>
        </p:txBody>
      </p:sp>
    </p:spTree>
  </p:cSld>
  <p:clrMapOvr>
    <a:masterClrMapping/>
  </p:clrMapOvr>
  <p:transition xmlns:p14="http://schemas.microsoft.com/office/powerpoint/2010/main">
    <p:pull dir="l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Expanded Business Model</a:t>
            </a:r>
            <a:endParaRPr lang="en-US" dirty="0">
              <a:solidFill>
                <a:srgbClr val="FF0000"/>
              </a:solidFill>
            </a:endParaRPr>
          </a:p>
        </p:txBody>
      </p:sp>
      <p:sp>
        <p:nvSpPr>
          <p:cNvPr id="3" name="Content Placeholder 2"/>
          <p:cNvSpPr>
            <a:spLocks noGrp="1"/>
          </p:cNvSpPr>
          <p:nvPr>
            <p:ph idx="1"/>
          </p:nvPr>
        </p:nvSpPr>
        <p:spPr>
          <a:xfrm>
            <a:off x="1050878" y="2674961"/>
            <a:ext cx="8359822" cy="3649639"/>
          </a:xfrm>
        </p:spPr>
        <p:txBody>
          <a:bodyPr/>
          <a:lstStyle/>
          <a:p>
            <a:r>
              <a:rPr lang="en-US" dirty="0" smtClean="0"/>
              <a:t>Freighter Aircraft </a:t>
            </a:r>
          </a:p>
          <a:p>
            <a:endParaRPr lang="en-US" dirty="0"/>
          </a:p>
          <a:p>
            <a:r>
              <a:rPr lang="en-US" dirty="0" smtClean="0"/>
              <a:t>Travel Agency – Our Travel</a:t>
            </a:r>
          </a:p>
          <a:p>
            <a:endParaRPr lang="en-US" dirty="0"/>
          </a:p>
          <a:p>
            <a:r>
              <a:rPr lang="en-US" dirty="0" smtClean="0"/>
              <a:t>Engineering Business Unit</a:t>
            </a:r>
            <a:endParaRPr lang="en-US" dirty="0"/>
          </a:p>
        </p:txBody>
      </p:sp>
      <p:sp>
        <p:nvSpPr>
          <p:cNvPr id="4" name="Slide Number Placeholder 3"/>
          <p:cNvSpPr>
            <a:spLocks noGrp="1"/>
          </p:cNvSpPr>
          <p:nvPr>
            <p:ph type="sldNum" sz="quarter" idx="10"/>
          </p:nvPr>
        </p:nvSpPr>
        <p:spPr/>
        <p:txBody>
          <a:bodyPr/>
          <a:lstStyle/>
          <a:p>
            <a:pPr>
              <a:defRPr/>
            </a:pPr>
            <a:fld id="{35BFF51C-C4F9-485B-BB2A-8DAE490E8D19}" type="slidenum">
              <a:rPr lang="en-US" smtClean="0"/>
              <a:pPr>
                <a:defRPr/>
              </a:pPr>
              <a:t>20</a:t>
            </a:fld>
            <a:endParaRPr lang="en-US" dirty="0"/>
          </a:p>
        </p:txBody>
      </p:sp>
    </p:spTree>
    <p:extLst>
      <p:ext uri="{BB962C8B-B14F-4D97-AF65-F5344CB8AC3E}">
        <p14:creationId xmlns:p14="http://schemas.microsoft.com/office/powerpoint/2010/main" val="1129083500"/>
      </p:ext>
    </p:extLst>
  </p:cSld>
  <p:clrMapOvr>
    <a:masterClrMapping/>
  </p:clrMapOvr>
  <p:transition xmlns:p14="http://schemas.microsoft.com/office/powerpoint/2010/main">
    <p:pull dir="l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8142390-A197-4A36-90C4-EAAF5D196F17}" type="slidenum">
              <a:rPr lang="en-US" smtClean="0"/>
              <a:pPr>
                <a:defRPr/>
              </a:pPr>
              <a:t>21</a:t>
            </a:fld>
            <a:endParaRPr lang="en-US" dirty="0"/>
          </a:p>
        </p:txBody>
      </p:sp>
      <p:pic>
        <p:nvPicPr>
          <p:cNvPr id="1026" name="Picture 2" descr="F:\2014-12-06\PC060066.JPG"/>
          <p:cNvPicPr>
            <a:picLocks noChangeAspect="1" noChangeArrowheads="1"/>
          </p:cNvPicPr>
          <p:nvPr/>
        </p:nvPicPr>
        <p:blipFill>
          <a:blip r:embed="rId3" cstate="print"/>
          <a:srcRect/>
          <a:stretch>
            <a:fillRect/>
          </a:stretch>
        </p:blipFill>
        <p:spPr bwMode="auto">
          <a:xfrm>
            <a:off x="1778000" y="1280159"/>
            <a:ext cx="6990080" cy="5252721"/>
          </a:xfrm>
          <a:prstGeom prst="rect">
            <a:avLst/>
          </a:prstGeom>
          <a:noFill/>
          <a:ln w="57150">
            <a:solidFill>
              <a:schemeClr val="bg1"/>
            </a:solidFill>
          </a:ln>
          <a:effectLst>
            <a:outerShdw blurRad="50800" dist="38100" dir="2700000" algn="tl" rotWithShape="0">
              <a:prstClr val="black">
                <a:alpha val="40000"/>
              </a:prstClr>
            </a:outerShdw>
          </a:effectLst>
        </p:spPr>
      </p:pic>
      <p:sp>
        <p:nvSpPr>
          <p:cNvPr id="4" name="TextBox 3"/>
          <p:cNvSpPr txBox="1"/>
          <p:nvPr/>
        </p:nvSpPr>
        <p:spPr>
          <a:xfrm>
            <a:off x="655094" y="313899"/>
            <a:ext cx="2091364" cy="646331"/>
          </a:xfrm>
          <a:prstGeom prst="rect">
            <a:avLst/>
          </a:prstGeom>
          <a:noFill/>
        </p:spPr>
        <p:txBody>
          <a:bodyPr wrap="square" rtlCol="0">
            <a:spAutoFit/>
          </a:bodyPr>
          <a:lstStyle/>
          <a:p>
            <a:r>
              <a:rPr lang="en-AU" sz="3600" dirty="0" smtClean="0">
                <a:solidFill>
                  <a:srgbClr val="FF0000"/>
                </a:solidFill>
              </a:rPr>
              <a:t>Freighter</a:t>
            </a:r>
            <a:endParaRPr lang="en-AU" sz="3600" dirty="0">
              <a:solidFill>
                <a:srgbClr val="FF0000"/>
              </a:solidFill>
            </a:endParaRPr>
          </a:p>
        </p:txBody>
      </p:sp>
    </p:spTree>
  </p:cSld>
  <p:clrMapOvr>
    <a:masterClrMapping/>
  </p:clrMapOvr>
  <p:transition xmlns:p14="http://schemas.microsoft.com/office/powerpoint/2010/main">
    <p:pull dir="lu"/>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35BFF51C-C4F9-485B-BB2A-8DAE490E8D19}" type="slidenum">
              <a:rPr lang="en-US" smtClean="0"/>
              <a:pPr>
                <a:defRPr/>
              </a:pPr>
              <a:t>22</a:t>
            </a:fld>
            <a:endParaRPr lang="en-US" dirty="0"/>
          </a:p>
        </p:txBody>
      </p:sp>
      <p:pic>
        <p:nvPicPr>
          <p:cNvPr id="1026"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794" t="17092"/>
          <a:stretch/>
        </p:blipFill>
        <p:spPr bwMode="auto">
          <a:xfrm>
            <a:off x="522515" y="1197429"/>
            <a:ext cx="8741228" cy="4870110"/>
          </a:xfrm>
          <a:prstGeom prst="rect">
            <a:avLst/>
          </a:prstGeom>
          <a:noFill/>
          <a:ln w="5715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833120" y="447040"/>
            <a:ext cx="2580065" cy="707886"/>
          </a:xfrm>
          <a:prstGeom prst="rect">
            <a:avLst/>
          </a:prstGeom>
          <a:noFill/>
        </p:spPr>
        <p:txBody>
          <a:bodyPr wrap="square" rtlCol="0">
            <a:spAutoFit/>
          </a:bodyPr>
          <a:lstStyle/>
          <a:p>
            <a:r>
              <a:rPr lang="en-AU" sz="4000" dirty="0" smtClean="0">
                <a:solidFill>
                  <a:srgbClr val="FF0000"/>
                </a:solidFill>
              </a:rPr>
              <a:t>Our Travel</a:t>
            </a:r>
            <a:endParaRPr lang="en-AU" sz="4000" dirty="0">
              <a:solidFill>
                <a:srgbClr val="FF0000"/>
              </a:solidFill>
            </a:endParaRPr>
          </a:p>
        </p:txBody>
      </p:sp>
    </p:spTree>
    <p:extLst>
      <p:ext uri="{BB962C8B-B14F-4D97-AF65-F5344CB8AC3E}">
        <p14:creationId xmlns:p14="http://schemas.microsoft.com/office/powerpoint/2010/main" val="1614545669"/>
      </p:ext>
    </p:extLst>
  </p:cSld>
  <p:clrMapOvr>
    <a:masterClrMapping/>
  </p:clrMapOvr>
  <p:transition xmlns:p14="http://schemas.microsoft.com/office/powerpoint/2010/main">
    <p:pull dir="l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8142390-A197-4A36-90C4-EAAF5D196F17}" type="slidenum">
              <a:rPr lang="en-US" smtClean="0"/>
              <a:pPr>
                <a:defRPr/>
              </a:pPr>
              <a:t>23</a:t>
            </a:fld>
            <a:endParaRPr lang="en-US" dirty="0"/>
          </a:p>
        </p:txBody>
      </p:sp>
      <p:pic>
        <p:nvPicPr>
          <p:cNvPr id="3" name="Picture 2"/>
          <p:cNvPicPr>
            <a:picLocks noChangeAspect="1"/>
          </p:cNvPicPr>
          <p:nvPr/>
        </p:nvPicPr>
        <p:blipFill>
          <a:blip r:embed="rId2"/>
          <a:stretch>
            <a:fillRect/>
          </a:stretch>
        </p:blipFill>
        <p:spPr>
          <a:xfrm>
            <a:off x="609601" y="2254318"/>
            <a:ext cx="4572000" cy="3432108"/>
          </a:xfrm>
          <a:prstGeom prst="rect">
            <a:avLst/>
          </a:prstGeom>
        </p:spPr>
      </p:pic>
      <p:sp>
        <p:nvSpPr>
          <p:cNvPr id="4" name="TextBox 3"/>
          <p:cNvSpPr txBox="1"/>
          <p:nvPr/>
        </p:nvSpPr>
        <p:spPr>
          <a:xfrm>
            <a:off x="609601" y="586854"/>
            <a:ext cx="3577472" cy="1077218"/>
          </a:xfrm>
          <a:prstGeom prst="rect">
            <a:avLst/>
          </a:prstGeom>
          <a:noFill/>
        </p:spPr>
        <p:txBody>
          <a:bodyPr wrap="square" rtlCol="0">
            <a:spAutoFit/>
          </a:bodyPr>
          <a:lstStyle/>
          <a:p>
            <a:r>
              <a:rPr lang="en-US" sz="3200" dirty="0" smtClean="0">
                <a:solidFill>
                  <a:srgbClr val="FF0000"/>
                </a:solidFill>
              </a:rPr>
              <a:t>Engineering Business Unit</a:t>
            </a:r>
            <a:endParaRPr lang="en-US" sz="3200" dirty="0">
              <a:solidFill>
                <a:srgbClr val="FF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8784" y="2254319"/>
            <a:ext cx="4061916" cy="3432108"/>
          </a:xfrm>
          <a:prstGeom prst="rect">
            <a:avLst/>
          </a:prstGeom>
        </p:spPr>
      </p:pic>
    </p:spTree>
    <p:extLst>
      <p:ext uri="{BB962C8B-B14F-4D97-AF65-F5344CB8AC3E}">
        <p14:creationId xmlns:p14="http://schemas.microsoft.com/office/powerpoint/2010/main" val="2628181151"/>
      </p:ext>
    </p:extLst>
  </p:cSld>
  <p:clrMapOvr>
    <a:masterClrMapping/>
  </p:clrMapOvr>
  <p:transition xmlns:p14="http://schemas.microsoft.com/office/powerpoint/2010/main">
    <p:pull dir="l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704850"/>
            <a:ext cx="8915400" cy="688521"/>
          </a:xfrm>
        </p:spPr>
        <p:txBody>
          <a:bodyPr/>
          <a:lstStyle/>
          <a:p>
            <a:r>
              <a:rPr lang="en-AU" sz="4800" dirty="0" smtClean="0">
                <a:solidFill>
                  <a:srgbClr val="C00000"/>
                </a:solidFill>
              </a:rPr>
              <a:t>Our Mission</a:t>
            </a:r>
            <a:endParaRPr lang="en-AU" sz="4800" dirty="0">
              <a:solidFill>
                <a:srgbClr val="C00000"/>
              </a:solidFill>
            </a:endParaRPr>
          </a:p>
        </p:txBody>
      </p:sp>
      <p:sp>
        <p:nvSpPr>
          <p:cNvPr id="3" name="Content Placeholder 2"/>
          <p:cNvSpPr>
            <a:spLocks noGrp="1"/>
          </p:cNvSpPr>
          <p:nvPr>
            <p:ph idx="1"/>
          </p:nvPr>
        </p:nvSpPr>
        <p:spPr>
          <a:xfrm>
            <a:off x="495300" y="1654629"/>
            <a:ext cx="8915400" cy="4669971"/>
          </a:xfrm>
        </p:spPr>
        <p:txBody>
          <a:bodyPr/>
          <a:lstStyle/>
          <a:p>
            <a:pPr algn="just"/>
            <a:r>
              <a:rPr lang="en-AU" dirty="0" smtClean="0">
                <a:solidFill>
                  <a:srgbClr val="00498F"/>
                </a:solidFill>
                <a:latin typeface="+mj-lt"/>
              </a:rPr>
              <a:t>To provide safe, reliable, cost effective and efficient air services to the people of Nauru </a:t>
            </a:r>
            <a:r>
              <a:rPr lang="en-AU" u="sng" dirty="0" smtClean="0">
                <a:solidFill>
                  <a:srgbClr val="00498F"/>
                </a:solidFill>
                <a:latin typeface="+mj-lt"/>
              </a:rPr>
              <a:t>and its neighbours</a:t>
            </a:r>
          </a:p>
          <a:p>
            <a:pPr algn="just"/>
            <a:endParaRPr lang="en-AU" dirty="0">
              <a:latin typeface="+mj-lt"/>
            </a:endParaRPr>
          </a:p>
          <a:p>
            <a:pPr lvl="1" algn="just"/>
            <a:r>
              <a:rPr lang="en-AU" sz="2000" dirty="0" smtClean="0">
                <a:latin typeface="+mj-lt"/>
              </a:rPr>
              <a:t>Visiting friends and family</a:t>
            </a:r>
          </a:p>
          <a:p>
            <a:pPr lvl="1" algn="just"/>
            <a:r>
              <a:rPr lang="en-AU" sz="2000" dirty="0" smtClean="0">
                <a:latin typeface="+mj-lt"/>
              </a:rPr>
              <a:t>Medical transfers both people and urgent medical supplies</a:t>
            </a:r>
          </a:p>
          <a:p>
            <a:pPr lvl="1" algn="just"/>
            <a:r>
              <a:rPr lang="en-AU" sz="2000" dirty="0" smtClean="0">
                <a:latin typeface="+mj-lt"/>
              </a:rPr>
              <a:t>Carriage of Freight including regular supplies of perishable goods</a:t>
            </a:r>
          </a:p>
          <a:p>
            <a:pPr lvl="1" algn="just"/>
            <a:r>
              <a:rPr lang="en-AU" sz="2000" dirty="0" smtClean="0">
                <a:latin typeface="+mj-lt"/>
              </a:rPr>
              <a:t>Transporting children to schools and universities within  the region</a:t>
            </a:r>
          </a:p>
          <a:p>
            <a:pPr lvl="1" algn="just"/>
            <a:r>
              <a:rPr lang="en-AU" sz="2000" dirty="0" smtClean="0">
                <a:latin typeface="+mj-lt"/>
              </a:rPr>
              <a:t>Enabling businesses to meet and trade beyond the region</a:t>
            </a:r>
          </a:p>
          <a:p>
            <a:pPr lvl="1" algn="just"/>
            <a:r>
              <a:rPr lang="en-AU" sz="2000" dirty="0" smtClean="0">
                <a:latin typeface="+mj-lt"/>
              </a:rPr>
              <a:t>Explore short-term/long-term charter opportunities</a:t>
            </a:r>
          </a:p>
          <a:p>
            <a:pPr lvl="1" algn="just"/>
            <a:r>
              <a:rPr lang="en-AU" sz="2000" dirty="0" smtClean="0">
                <a:latin typeface="+mj-lt"/>
              </a:rPr>
              <a:t>Continue to expand Our Travel and Engineering Business Unit</a:t>
            </a:r>
            <a:endParaRPr lang="en-AU" sz="2000" dirty="0">
              <a:latin typeface="+mj-lt"/>
            </a:endParaRPr>
          </a:p>
        </p:txBody>
      </p:sp>
      <p:sp>
        <p:nvSpPr>
          <p:cNvPr id="4" name="Slide Number Placeholder 3"/>
          <p:cNvSpPr>
            <a:spLocks noGrp="1"/>
          </p:cNvSpPr>
          <p:nvPr>
            <p:ph type="sldNum" sz="quarter" idx="10"/>
          </p:nvPr>
        </p:nvSpPr>
        <p:spPr/>
        <p:txBody>
          <a:bodyPr/>
          <a:lstStyle/>
          <a:p>
            <a:pPr>
              <a:defRPr/>
            </a:pPr>
            <a:fld id="{35BFF51C-C4F9-485B-BB2A-8DAE490E8D19}" type="slidenum">
              <a:rPr lang="en-US" smtClean="0"/>
              <a:pPr>
                <a:defRPr/>
              </a:pPr>
              <a:t>24</a:t>
            </a:fld>
            <a:endParaRPr lang="en-US" dirty="0"/>
          </a:p>
        </p:txBody>
      </p:sp>
    </p:spTree>
    <p:extLst>
      <p:ext uri="{BB962C8B-B14F-4D97-AF65-F5344CB8AC3E}">
        <p14:creationId xmlns:p14="http://schemas.microsoft.com/office/powerpoint/2010/main" val="241590918"/>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35BFF51C-C4F9-485B-BB2A-8DAE490E8D19}" type="slidenum">
              <a:rPr lang="en-US" smtClean="0"/>
              <a:pPr>
                <a:defRPr/>
              </a:pPr>
              <a:t>25</a:t>
            </a:fld>
            <a:endParaRPr lang="en-US"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706" y="364769"/>
            <a:ext cx="9271000" cy="1634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7959" y="1553317"/>
            <a:ext cx="3836759" cy="5304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337462" y="4566371"/>
            <a:ext cx="1621808" cy="461665"/>
          </a:xfrm>
          <a:prstGeom prst="rect">
            <a:avLst/>
          </a:prstGeom>
          <a:noFill/>
        </p:spPr>
        <p:txBody>
          <a:bodyPr wrap="none" rtlCol="0">
            <a:spAutoFit/>
          </a:bodyPr>
          <a:lstStyle/>
          <a:p>
            <a:r>
              <a:rPr lang="en-US" sz="2400" dirty="0" smtClean="0"/>
              <a:t>Thank you</a:t>
            </a:r>
            <a:endParaRPr lang="en-US" sz="2400" dirty="0"/>
          </a:p>
        </p:txBody>
      </p:sp>
    </p:spTree>
    <p:extLst>
      <p:ext uri="{BB962C8B-B14F-4D97-AF65-F5344CB8AC3E}">
        <p14:creationId xmlns:p14="http://schemas.microsoft.com/office/powerpoint/2010/main" val="590433543"/>
      </p:ext>
    </p:extLst>
  </p:cSld>
  <p:clrMapOvr>
    <a:masterClrMapping/>
  </p:clrMapOvr>
  <p:transition xmlns:p14="http://schemas.microsoft.com/office/powerpoint/2010/main">
    <p:pull dir="lu"/>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8142390-A197-4A36-90C4-EAAF5D196F17}" type="slidenum">
              <a:rPr lang="en-US" smtClean="0"/>
              <a:pPr>
                <a:defRPr/>
              </a:pPr>
              <a:t>2</a:t>
            </a:fld>
            <a:endParaRPr lang="en-US" dirty="0"/>
          </a:p>
        </p:txBody>
      </p:sp>
      <p:pic>
        <p:nvPicPr>
          <p:cNvPr id="1026" name="Picture 2" descr="http://japanfocus.org/data/nauru_aerial.png"/>
          <p:cNvPicPr>
            <a:picLocks noChangeAspect="1" noChangeArrowheads="1"/>
          </p:cNvPicPr>
          <p:nvPr/>
        </p:nvPicPr>
        <p:blipFill>
          <a:blip r:embed="rId3" cstate="print"/>
          <a:srcRect/>
          <a:stretch>
            <a:fillRect/>
          </a:stretch>
        </p:blipFill>
        <p:spPr bwMode="auto">
          <a:xfrm>
            <a:off x="155947" y="1033633"/>
            <a:ext cx="6573520" cy="5696858"/>
          </a:xfrm>
          <a:prstGeom prst="rect">
            <a:avLst/>
          </a:prstGeom>
          <a:noFill/>
          <a:ln w="57150">
            <a:solidFill>
              <a:schemeClr val="bg1"/>
            </a:solidFill>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4" cstate="print"/>
          <a:stretch>
            <a:fillRect/>
          </a:stretch>
        </p:blipFill>
        <p:spPr>
          <a:xfrm>
            <a:off x="6143452" y="1215897"/>
            <a:ext cx="2920724" cy="1783317"/>
          </a:xfrm>
          <a:prstGeom prst="rect">
            <a:avLst/>
          </a:prstGeom>
        </p:spPr>
      </p:pic>
    </p:spTree>
  </p:cSld>
  <p:clrMapOvr>
    <a:masterClrMapping/>
  </p:clrMapOvr>
  <p:transition xmlns:p14="http://schemas.microsoft.com/office/powerpoint/2010/main">
    <p:pull dir="l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8142390-A197-4A36-90C4-EAAF5D196F17}" type="slidenum">
              <a:rPr lang="en-US" smtClean="0"/>
              <a:pPr>
                <a:defRPr/>
              </a:pPr>
              <a:t>3</a:t>
            </a:fld>
            <a:endParaRPr lang="en-US" dirty="0"/>
          </a:p>
        </p:txBody>
      </p:sp>
      <p:pic>
        <p:nvPicPr>
          <p:cNvPr id="2051" name="Picture 3"/>
          <p:cNvPicPr>
            <a:picLocks noChangeAspect="1" noChangeArrowheads="1"/>
          </p:cNvPicPr>
          <p:nvPr/>
        </p:nvPicPr>
        <p:blipFill>
          <a:blip r:embed="rId3" cstate="print"/>
          <a:srcRect/>
          <a:stretch>
            <a:fillRect/>
          </a:stretch>
        </p:blipFill>
        <p:spPr bwMode="auto">
          <a:xfrm>
            <a:off x="0" y="382137"/>
            <a:ext cx="9906000" cy="5974213"/>
          </a:xfrm>
          <a:prstGeom prst="rect">
            <a:avLst/>
          </a:prstGeom>
          <a:noFill/>
          <a:ln w="38100">
            <a:noFill/>
            <a:miter lim="800000"/>
            <a:headEnd/>
            <a:tailEnd/>
          </a:ln>
          <a:effectLst/>
        </p:spPr>
      </p:pic>
    </p:spTree>
  </p:cSld>
  <p:clrMapOvr>
    <a:masterClrMapping/>
  </p:clrMapOvr>
  <p:transition xmlns:p14="http://schemas.microsoft.com/office/powerpoint/2010/main">
    <p:pull dir="lu"/>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403654"/>
            <a:ext cx="8915400" cy="972065"/>
          </a:xfrm>
        </p:spPr>
        <p:txBody>
          <a:bodyPr/>
          <a:lstStyle/>
          <a:p>
            <a:r>
              <a:rPr lang="en-AU" sz="4800" dirty="0" smtClean="0">
                <a:solidFill>
                  <a:srgbClr val="C00000"/>
                </a:solidFill>
              </a:rPr>
              <a:t>Trading Names</a:t>
            </a:r>
            <a:endParaRPr lang="en-AU" sz="4800" dirty="0">
              <a:solidFill>
                <a:srgbClr val="C00000"/>
              </a:solidFill>
            </a:endParaRPr>
          </a:p>
        </p:txBody>
      </p:sp>
      <p:sp>
        <p:nvSpPr>
          <p:cNvPr id="4" name="Slide Number Placeholder 3"/>
          <p:cNvSpPr>
            <a:spLocks noGrp="1"/>
          </p:cNvSpPr>
          <p:nvPr>
            <p:ph type="sldNum" sz="quarter" idx="10"/>
          </p:nvPr>
        </p:nvSpPr>
        <p:spPr/>
        <p:txBody>
          <a:bodyPr/>
          <a:lstStyle/>
          <a:p>
            <a:pPr>
              <a:defRPr/>
            </a:pPr>
            <a:fld id="{35BFF51C-C4F9-485B-BB2A-8DAE490E8D19}" type="slidenum">
              <a:rPr lang="en-US" smtClean="0"/>
              <a:pPr>
                <a:defRPr/>
              </a:pPr>
              <a:t>4</a:t>
            </a:fld>
            <a:endParaRPr lang="en-US" dirty="0"/>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09655" y="1706484"/>
            <a:ext cx="5080120" cy="1225514"/>
          </a:xfrm>
          <a:prstGeom prst="rect">
            <a:avLst/>
          </a:prstGeom>
          <a:noFill/>
          <a:ln w="9525">
            <a:noFill/>
            <a:miter lim="800000"/>
            <a:headEnd/>
            <a:tailEnd/>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655" y="5111622"/>
            <a:ext cx="7535863" cy="132873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655" y="3394976"/>
            <a:ext cx="5489210" cy="131407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4219820"/>
      </p:ext>
    </p:extLst>
  </p:cSld>
  <p:clrMapOvr>
    <a:masterClrMapping/>
  </p:clrMapOvr>
  <p:transition xmlns:p14="http://schemas.microsoft.com/office/powerpoint/2010/main">
    <p:pull dir="lu"/>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8142390-A197-4A36-90C4-EAAF5D196F17}" type="slidenum">
              <a:rPr lang="en-US" smtClean="0"/>
              <a:pPr>
                <a:defRPr/>
              </a:pPr>
              <a:t>5</a:t>
            </a:fld>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2001520" y="1473199"/>
            <a:ext cx="5323840" cy="5171439"/>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4" cstate="print"/>
          <a:stretch>
            <a:fillRect/>
          </a:stretch>
        </p:blipFill>
        <p:spPr>
          <a:xfrm>
            <a:off x="972700" y="325121"/>
            <a:ext cx="5885300" cy="1097279"/>
          </a:xfrm>
          <a:prstGeom prst="rect">
            <a:avLst/>
          </a:prstGeom>
        </p:spPr>
      </p:pic>
    </p:spTree>
  </p:cSld>
  <p:clrMapOvr>
    <a:masterClrMapping/>
  </p:clrMapOvr>
  <p:transition xmlns:p14="http://schemas.microsoft.com/office/powerpoint/2010/main">
    <p:pull dir="lu"/>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rgbClr val="FF0000"/>
                </a:solidFill>
              </a:rPr>
              <a:t>4 Point restructure</a:t>
            </a:r>
            <a:endParaRPr lang="en-AU" dirty="0">
              <a:solidFill>
                <a:srgbClr val="FF0000"/>
              </a:solidFill>
            </a:endParaRPr>
          </a:p>
        </p:txBody>
      </p:sp>
      <p:sp>
        <p:nvSpPr>
          <p:cNvPr id="3" name="Content Placeholder 2"/>
          <p:cNvSpPr>
            <a:spLocks noGrp="1"/>
          </p:cNvSpPr>
          <p:nvPr>
            <p:ph idx="1"/>
          </p:nvPr>
        </p:nvSpPr>
        <p:spPr/>
        <p:txBody>
          <a:bodyPr/>
          <a:lstStyle/>
          <a:p>
            <a:endParaRPr lang="en-AU" dirty="0" smtClean="0">
              <a:solidFill>
                <a:srgbClr val="FF0000"/>
              </a:solidFill>
            </a:endParaRPr>
          </a:p>
          <a:p>
            <a:r>
              <a:rPr lang="en-AU" dirty="0" smtClean="0">
                <a:solidFill>
                  <a:srgbClr val="FF0000"/>
                </a:solidFill>
              </a:rPr>
              <a:t> Identity re-invention / co-operative partnerships</a:t>
            </a:r>
          </a:p>
          <a:p>
            <a:endParaRPr lang="en-AU" dirty="0" smtClean="0"/>
          </a:p>
          <a:p>
            <a:r>
              <a:rPr lang="en-AU" dirty="0" smtClean="0"/>
              <a:t>Diversification – commercial network</a:t>
            </a:r>
          </a:p>
          <a:p>
            <a:endParaRPr lang="en-AU" dirty="0" smtClean="0"/>
          </a:p>
          <a:p>
            <a:r>
              <a:rPr lang="en-AU" dirty="0" smtClean="0"/>
              <a:t>Fleet expansion/rejuvenation</a:t>
            </a:r>
          </a:p>
          <a:p>
            <a:endParaRPr lang="en-AU" dirty="0" smtClean="0"/>
          </a:p>
          <a:p>
            <a:r>
              <a:rPr lang="en-AU" dirty="0" smtClean="0"/>
              <a:t>Expanded/Diversified business model</a:t>
            </a:r>
          </a:p>
          <a:p>
            <a:endParaRPr lang="en-AU" dirty="0" smtClean="0"/>
          </a:p>
          <a:p>
            <a:endParaRPr lang="en-AU" dirty="0"/>
          </a:p>
        </p:txBody>
      </p:sp>
      <p:sp>
        <p:nvSpPr>
          <p:cNvPr id="4" name="Slide Number Placeholder 3"/>
          <p:cNvSpPr>
            <a:spLocks noGrp="1"/>
          </p:cNvSpPr>
          <p:nvPr>
            <p:ph type="sldNum" sz="quarter" idx="10"/>
          </p:nvPr>
        </p:nvSpPr>
        <p:spPr/>
        <p:txBody>
          <a:bodyPr/>
          <a:lstStyle/>
          <a:p>
            <a:pPr>
              <a:defRPr/>
            </a:pPr>
            <a:fld id="{35BFF51C-C4F9-485B-BB2A-8DAE490E8D19}" type="slidenum">
              <a:rPr lang="en-US" smtClean="0"/>
              <a:pPr>
                <a:defRPr/>
              </a:pPr>
              <a:t>6</a:t>
            </a:fld>
            <a:endParaRPr lang="en-US" dirty="0"/>
          </a:p>
        </p:txBody>
      </p:sp>
    </p:spTree>
  </p:cSld>
  <p:clrMapOvr>
    <a:masterClrMapping/>
  </p:clrMapOvr>
  <p:transition xmlns:p14="http://schemas.microsoft.com/office/powerpoint/2010/main">
    <p:pull dir="lu"/>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403654"/>
            <a:ext cx="8915400" cy="972065"/>
          </a:xfrm>
        </p:spPr>
        <p:txBody>
          <a:bodyPr/>
          <a:lstStyle/>
          <a:p>
            <a:r>
              <a:rPr lang="en-AU" sz="4800" dirty="0" smtClean="0">
                <a:solidFill>
                  <a:srgbClr val="C00000"/>
                </a:solidFill>
              </a:rPr>
              <a:t>Identity Re-invention</a:t>
            </a:r>
            <a:endParaRPr lang="en-AU" sz="4800" dirty="0">
              <a:solidFill>
                <a:srgbClr val="C00000"/>
              </a:solidFill>
            </a:endParaRPr>
          </a:p>
        </p:txBody>
      </p:sp>
      <p:sp>
        <p:nvSpPr>
          <p:cNvPr id="4" name="Slide Number Placeholder 3"/>
          <p:cNvSpPr>
            <a:spLocks noGrp="1"/>
          </p:cNvSpPr>
          <p:nvPr>
            <p:ph type="sldNum" sz="quarter" idx="10"/>
          </p:nvPr>
        </p:nvSpPr>
        <p:spPr/>
        <p:txBody>
          <a:bodyPr/>
          <a:lstStyle/>
          <a:p>
            <a:pPr>
              <a:defRPr/>
            </a:pPr>
            <a:fld id="{35BFF51C-C4F9-485B-BB2A-8DAE490E8D19}" type="slidenum">
              <a:rPr lang="en-US" smtClean="0"/>
              <a:pPr>
                <a:defRPr/>
              </a:pPr>
              <a:t>7</a:t>
            </a:fld>
            <a:endParaRPr lang="en-US" dirty="0"/>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09655" y="1706484"/>
            <a:ext cx="5080120" cy="1225514"/>
          </a:xfrm>
          <a:prstGeom prst="rect">
            <a:avLst/>
          </a:prstGeom>
          <a:noFill/>
          <a:ln w="9525">
            <a:noFill/>
            <a:miter lim="800000"/>
            <a:headEnd/>
            <a:tailEnd/>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1880" y="3827295"/>
            <a:ext cx="5489210" cy="131407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0604496"/>
      </p:ext>
    </p:extLst>
  </p:cSld>
  <p:clrMapOvr>
    <a:masterClrMapping/>
  </p:clrMapOvr>
  <p:transition xmlns:p14="http://schemas.microsoft.com/office/powerpoint/2010/main">
    <p:pull dir="lu"/>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8142390-A197-4A36-90C4-EAAF5D196F17}" type="slidenum">
              <a:rPr lang="en-US" smtClean="0"/>
              <a:pPr>
                <a:defRPr/>
              </a:pPr>
              <a:t>8</a:t>
            </a:fld>
            <a:endParaRPr lang="en-US" dirty="0"/>
          </a:p>
        </p:txBody>
      </p:sp>
      <p:sp>
        <p:nvSpPr>
          <p:cNvPr id="4" name="TextBox 3"/>
          <p:cNvSpPr txBox="1"/>
          <p:nvPr/>
        </p:nvSpPr>
        <p:spPr>
          <a:xfrm>
            <a:off x="1534160" y="1767840"/>
            <a:ext cx="1056640" cy="830997"/>
          </a:xfrm>
          <a:prstGeom prst="rect">
            <a:avLst/>
          </a:prstGeom>
          <a:noFill/>
        </p:spPr>
        <p:txBody>
          <a:bodyPr wrap="square" rtlCol="0">
            <a:spAutoFit/>
          </a:bodyPr>
          <a:lstStyle/>
          <a:p>
            <a:r>
              <a:rPr lang="en-AU" sz="4800" b="1" dirty="0" smtClean="0">
                <a:latin typeface="Brush Script MT" pitchFamily="66" charset="0"/>
              </a:rPr>
              <a:t>Let</a:t>
            </a:r>
            <a:endParaRPr lang="en-AU" sz="4800" b="1" dirty="0">
              <a:latin typeface="Brush Script MT" pitchFamily="66" charset="0"/>
            </a:endParaRPr>
          </a:p>
        </p:txBody>
      </p:sp>
      <p:sp>
        <p:nvSpPr>
          <p:cNvPr id="5" name="TextBox 4"/>
          <p:cNvSpPr txBox="1"/>
          <p:nvPr/>
        </p:nvSpPr>
        <p:spPr>
          <a:xfrm>
            <a:off x="1910080" y="4236720"/>
            <a:ext cx="914400" cy="830997"/>
          </a:xfrm>
          <a:prstGeom prst="rect">
            <a:avLst/>
          </a:prstGeom>
          <a:noFill/>
        </p:spPr>
        <p:txBody>
          <a:bodyPr wrap="square" rtlCol="0">
            <a:spAutoFit/>
          </a:bodyPr>
          <a:lstStyle/>
          <a:p>
            <a:r>
              <a:rPr lang="en-AU" sz="4800" b="1" dirty="0" smtClean="0">
                <a:latin typeface="Brush Script MT" pitchFamily="66" charset="0"/>
              </a:rPr>
              <a:t>Be</a:t>
            </a:r>
            <a:r>
              <a:rPr lang="en-AU" dirty="0" smtClean="0"/>
              <a:t> </a:t>
            </a:r>
            <a:endParaRPr lang="en-AU" dirty="0"/>
          </a:p>
        </p:txBody>
      </p:sp>
      <p:sp>
        <p:nvSpPr>
          <p:cNvPr id="6" name="TextBox 5"/>
          <p:cNvSpPr txBox="1"/>
          <p:nvPr/>
        </p:nvSpPr>
        <p:spPr>
          <a:xfrm>
            <a:off x="3200400" y="3972560"/>
            <a:ext cx="5161280" cy="1323439"/>
          </a:xfrm>
          <a:prstGeom prst="rect">
            <a:avLst/>
          </a:prstGeom>
          <a:noFill/>
        </p:spPr>
        <p:txBody>
          <a:bodyPr wrap="square" rtlCol="0">
            <a:spAutoFit/>
          </a:bodyPr>
          <a:lstStyle/>
          <a:p>
            <a:r>
              <a:rPr lang="en-AU" sz="8000" dirty="0" smtClean="0">
                <a:solidFill>
                  <a:srgbClr val="00498F"/>
                </a:solidFill>
                <a:latin typeface="Monotype Corsiva" pitchFamily="66" charset="0"/>
              </a:rPr>
              <a:t>Your Airline</a:t>
            </a:r>
            <a:endParaRPr lang="en-AU" sz="8000" dirty="0">
              <a:solidFill>
                <a:srgbClr val="00498F"/>
              </a:solidFill>
              <a:latin typeface="Monotype Corsiva" pitchFamily="66" charset="0"/>
            </a:endParaRPr>
          </a:p>
        </p:txBody>
      </p:sp>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8535" y="1322336"/>
            <a:ext cx="5489210" cy="131407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xmlns:p14="http://schemas.microsoft.com/office/powerpoint/2010/main">
    <p:pull dir="lu"/>
  </p:transitio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68187</TotalTime>
  <Words>996</Words>
  <Application>Microsoft Macintosh PowerPoint</Application>
  <PresentationFormat>A4 Paper (210x297 mm)</PresentationFormat>
  <Paragraphs>173</Paragraphs>
  <Slides>26</Slides>
  <Notes>13</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Flow</vt:lpstr>
      <vt:lpstr>PowerPoint Presentation</vt:lpstr>
      <vt:lpstr>PowerPoint Presentation</vt:lpstr>
      <vt:lpstr>PowerPoint Presentation</vt:lpstr>
      <vt:lpstr>PowerPoint Presentation</vt:lpstr>
      <vt:lpstr>Trading Names</vt:lpstr>
      <vt:lpstr>PowerPoint Presentation</vt:lpstr>
      <vt:lpstr>4 Point restructure</vt:lpstr>
      <vt:lpstr>Identity Re-invention</vt:lpstr>
      <vt:lpstr>PowerPoint Presentation</vt:lpstr>
      <vt:lpstr>New Partners</vt:lpstr>
      <vt:lpstr>PowerPoint Presentation</vt:lpstr>
      <vt:lpstr>4 Point Restructure</vt:lpstr>
      <vt:lpstr>PowerPoint Presentation</vt:lpstr>
      <vt:lpstr>PowerPoint Presentation</vt:lpstr>
      <vt:lpstr>PowerPoint Presentation</vt:lpstr>
      <vt:lpstr>4 Point Restructure</vt:lpstr>
      <vt:lpstr>More aircraft required</vt:lpstr>
      <vt:lpstr>PowerPoint Presentation</vt:lpstr>
      <vt:lpstr>Our Fleet of Boeing 737-300’s</vt:lpstr>
      <vt:lpstr>4 Point Restructure</vt:lpstr>
      <vt:lpstr>Expanded Business Model</vt:lpstr>
      <vt:lpstr>PowerPoint Presentation</vt:lpstr>
      <vt:lpstr>PowerPoint Presentation</vt:lpstr>
      <vt:lpstr>PowerPoint Presentation</vt:lpstr>
      <vt:lpstr>Our Mission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Investment Banking Division</dc:creator>
  <cp:lastModifiedBy>Geoff Bowmaker</cp:lastModifiedBy>
  <cp:revision>2090</cp:revision>
  <cp:lastPrinted>2002-03-19T09:49:05Z</cp:lastPrinted>
  <dcterms:created xsi:type="dcterms:W3CDTF">1999-03-22T12:33:58Z</dcterms:created>
  <dcterms:modified xsi:type="dcterms:W3CDTF">2016-05-29T20:51:27Z</dcterms:modified>
</cp:coreProperties>
</file>